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15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8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19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0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21.xml" ContentType="application/vnd.openxmlformats-officedocument.presentationml.notesSl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22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notesSlides/notesSlide23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24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0" r:id="rId2"/>
    <p:sldId id="449" r:id="rId3"/>
    <p:sldId id="458" r:id="rId4"/>
    <p:sldId id="459" r:id="rId5"/>
    <p:sldId id="457" r:id="rId6"/>
    <p:sldId id="460" r:id="rId7"/>
    <p:sldId id="461" r:id="rId8"/>
    <p:sldId id="462" r:id="rId9"/>
    <p:sldId id="463" r:id="rId10"/>
    <p:sldId id="464" r:id="rId11"/>
    <p:sldId id="465" r:id="rId12"/>
    <p:sldId id="412" r:id="rId13"/>
    <p:sldId id="434" r:id="rId14"/>
    <p:sldId id="447" r:id="rId15"/>
    <p:sldId id="448" r:id="rId16"/>
    <p:sldId id="441" r:id="rId17"/>
    <p:sldId id="442" r:id="rId18"/>
    <p:sldId id="440" r:id="rId19"/>
    <p:sldId id="451" r:id="rId20"/>
    <p:sldId id="450" r:id="rId21"/>
    <p:sldId id="453" r:id="rId22"/>
    <p:sldId id="454" r:id="rId23"/>
    <p:sldId id="438" r:id="rId24"/>
    <p:sldId id="437" r:id="rId25"/>
    <p:sldId id="443" r:id="rId26"/>
    <p:sldId id="439" r:id="rId27"/>
    <p:sldId id="455" r:id="rId28"/>
    <p:sldId id="456" r:id="rId29"/>
    <p:sldId id="435" r:id="rId30"/>
    <p:sldId id="444" r:id="rId31"/>
    <p:sldId id="445" r:id="rId32"/>
    <p:sldId id="446" r:id="rId33"/>
  </p:sldIdLst>
  <p:sldSz cx="9144000" cy="6858000" type="screen4x3"/>
  <p:notesSz cx="9906000" cy="676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C69B24-BD4D-456C-9419-8483B5A13342}">
          <p14:sldIdLst>
            <p14:sldId id="280"/>
          </p14:sldIdLst>
        </p14:section>
        <p14:section name="Раздел без заголовка" id="{3BBA14B1-6B58-41F1-9255-D570E46FC857}">
          <p14:sldIdLst>
            <p14:sldId id="449"/>
            <p14:sldId id="458"/>
            <p14:sldId id="459"/>
            <p14:sldId id="457"/>
            <p14:sldId id="460"/>
            <p14:sldId id="461"/>
            <p14:sldId id="462"/>
            <p14:sldId id="463"/>
            <p14:sldId id="464"/>
            <p14:sldId id="465"/>
            <p14:sldId id="412"/>
            <p14:sldId id="434"/>
            <p14:sldId id="447"/>
            <p14:sldId id="448"/>
            <p14:sldId id="441"/>
            <p14:sldId id="442"/>
            <p14:sldId id="440"/>
            <p14:sldId id="451"/>
            <p14:sldId id="450"/>
            <p14:sldId id="453"/>
            <p14:sldId id="454"/>
            <p14:sldId id="438"/>
            <p14:sldId id="437"/>
            <p14:sldId id="443"/>
            <p14:sldId id="439"/>
            <p14:sldId id="455"/>
            <p14:sldId id="456"/>
            <p14:sldId id="435"/>
            <p14:sldId id="444"/>
            <p14:sldId id="445"/>
            <p14:sldId id="44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477" autoAdjust="0"/>
    <p:restoredTop sz="86413" autoAdjust="0"/>
  </p:normalViewPr>
  <p:slideViewPr>
    <p:cSldViewPr>
      <p:cViewPr>
        <p:scale>
          <a:sx n="80" d="100"/>
          <a:sy n="80" d="100"/>
        </p:scale>
        <p:origin x="-251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1111111111"/>
          <c:y val="5.3151736111111111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Харазова Александра Давидовна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41344"/>
        <c:axId val="31794304"/>
      </c:barChart>
      <c:catAx>
        <c:axId val="3724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1794304"/>
        <c:crosses val="autoZero"/>
        <c:auto val="1"/>
        <c:lblAlgn val="ctr"/>
        <c:lblOffset val="100"/>
        <c:noMultiLvlLbl val="0"/>
      </c:catAx>
      <c:valAx>
        <c:axId val="3179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4134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62547881944444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Завьялова Елена Кирилловна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98752"/>
        <c:axId val="84347712"/>
      </c:barChart>
      <c:catAx>
        <c:axId val="8429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4347712"/>
        <c:crosses val="autoZero"/>
        <c:auto val="1"/>
        <c:lblAlgn val="ctr"/>
        <c:lblOffset val="100"/>
        <c:noMultiLvlLbl val="0"/>
      </c:catAx>
      <c:valAx>
        <c:axId val="8434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29875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Завьялова Елена Кирилловна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75744"/>
        <c:axId val="84349440"/>
      </c:barChart>
      <c:catAx>
        <c:axId val="84575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4349440"/>
        <c:crosses val="autoZero"/>
        <c:auto val="1"/>
        <c:lblAlgn val="ctr"/>
        <c:lblOffset val="100"/>
        <c:noMultiLvlLbl val="0"/>
      </c:catAx>
      <c:valAx>
        <c:axId val="84349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57574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5.6444444444444441E-3"/>
                  <c:y val="2.6458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Завьялова Елена Кирилловна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80864"/>
        <c:axId val="84351168"/>
      </c:barChart>
      <c:catAx>
        <c:axId val="8458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4351168"/>
        <c:crosses val="autoZero"/>
        <c:auto val="1"/>
        <c:lblAlgn val="ctr"/>
        <c:lblOffset val="100"/>
        <c:noMultiLvlLbl val="0"/>
      </c:catAx>
      <c:valAx>
        <c:axId val="8435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8086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94666666666667E-2"/>
          <c:y val="0.18345138888888884"/>
          <c:w val="0.70488466666666671"/>
          <c:h val="0.50685381944444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Новожилов Алексей Геннадьевич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77792"/>
        <c:axId val="86844544"/>
      </c:barChart>
      <c:catAx>
        <c:axId val="8457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6844544"/>
        <c:crosses val="autoZero"/>
        <c:auto val="1"/>
        <c:lblAlgn val="ctr"/>
        <c:lblOffset val="100"/>
        <c:noMultiLvlLbl val="0"/>
      </c:catAx>
      <c:valAx>
        <c:axId val="8684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77792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2533333333334"/>
          <c:y val="0.17633368055555554"/>
          <c:w val="0.70405222222222219"/>
          <c:h val="0.50074236111111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Новожилов Алексей Геннадьевич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97728"/>
        <c:axId val="86846272"/>
      </c:barChart>
      <c:catAx>
        <c:axId val="8429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6846272"/>
        <c:crosses val="autoZero"/>
        <c:auto val="1"/>
        <c:lblAlgn val="ctr"/>
        <c:lblOffset val="100"/>
        <c:noMultiLvlLbl val="0"/>
      </c:catAx>
      <c:valAx>
        <c:axId val="8684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297728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5"/>
          <c:y val="0.22484062499999999"/>
          <c:w val="0.70691644444444446"/>
          <c:h val="0.498440625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Новожилов Алексей Геннадьевич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35040"/>
        <c:axId val="86848000"/>
      </c:barChart>
      <c:catAx>
        <c:axId val="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6848000"/>
        <c:crosses val="autoZero"/>
        <c:auto val="1"/>
        <c:lblAlgn val="ctr"/>
        <c:lblOffset val="100"/>
        <c:noMultiLvlLbl val="0"/>
      </c:catAx>
      <c:valAx>
        <c:axId val="8684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35040"/>
        <c:crosses val="autoZero"/>
        <c:crossBetween val="between"/>
        <c:majorUnit val="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Веселкин Николай Петрович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35552"/>
        <c:axId val="86850304"/>
      </c:barChart>
      <c:catAx>
        <c:axId val="8693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6850304"/>
        <c:crosses val="autoZero"/>
        <c:auto val="1"/>
        <c:lblAlgn val="ctr"/>
        <c:lblOffset val="100"/>
        <c:noMultiLvlLbl val="0"/>
      </c:catAx>
      <c:valAx>
        <c:axId val="8685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3555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Веселкин Николай Петрович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30464"/>
        <c:axId val="35414592"/>
      </c:barChart>
      <c:catAx>
        <c:axId val="88830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5414592"/>
        <c:crosses val="autoZero"/>
        <c:auto val="1"/>
        <c:lblAlgn val="ctr"/>
        <c:lblOffset val="100"/>
        <c:noMultiLvlLbl val="0"/>
      </c:catAx>
      <c:valAx>
        <c:axId val="354145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83046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Веселкин Николай Петрович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62176"/>
        <c:axId val="35416320"/>
      </c:barChart>
      <c:catAx>
        <c:axId val="8696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5416320"/>
        <c:crosses val="autoZero"/>
        <c:auto val="1"/>
        <c:lblAlgn val="ctr"/>
        <c:lblOffset val="100"/>
        <c:noMultiLvlLbl val="0"/>
      </c:catAx>
      <c:valAx>
        <c:axId val="3541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62176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Костромина Светлана Николаевна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03680"/>
        <c:axId val="35418624"/>
      </c:barChart>
      <c:catAx>
        <c:axId val="8890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5418624"/>
        <c:crosses val="autoZero"/>
        <c:auto val="1"/>
        <c:lblAlgn val="ctr"/>
        <c:lblOffset val="100"/>
        <c:noMultiLvlLbl val="0"/>
      </c:catAx>
      <c:valAx>
        <c:axId val="3541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90368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Харазова Александра Давидовна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99648"/>
        <c:axId val="31796032"/>
      </c:barChart>
      <c:catAx>
        <c:axId val="6549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1796032"/>
        <c:crosses val="autoZero"/>
        <c:auto val="1"/>
        <c:lblAlgn val="ctr"/>
        <c:lblOffset val="100"/>
        <c:noMultiLvlLbl val="0"/>
      </c:catAx>
      <c:valAx>
        <c:axId val="31796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549964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Костромина Светлана Николаевна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03328"/>
        <c:axId val="35420352"/>
      </c:barChart>
      <c:catAx>
        <c:axId val="9680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5420352"/>
        <c:crosses val="autoZero"/>
        <c:auto val="1"/>
        <c:lblAlgn val="ctr"/>
        <c:lblOffset val="100"/>
        <c:noMultiLvlLbl val="0"/>
      </c:catAx>
      <c:valAx>
        <c:axId val="35420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80332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Костромина Светлана Николаевна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68864"/>
        <c:axId val="96927744"/>
      </c:barChart>
      <c:catAx>
        <c:axId val="968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96927744"/>
        <c:crosses val="autoZero"/>
        <c:auto val="1"/>
        <c:lblAlgn val="ctr"/>
        <c:lblOffset val="100"/>
        <c:noMultiLvlLbl val="0"/>
      </c:catAx>
      <c:valAx>
        <c:axId val="9692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86886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Стребков Александр Иванович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04352"/>
        <c:axId val="96930048"/>
      </c:barChart>
      <c:catAx>
        <c:axId val="9680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96930048"/>
        <c:crosses val="autoZero"/>
        <c:auto val="1"/>
        <c:lblAlgn val="ctr"/>
        <c:lblOffset val="100"/>
        <c:noMultiLvlLbl val="0"/>
      </c:catAx>
      <c:valAx>
        <c:axId val="9693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804352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0.10165868055555556"/>
          <c:w val="0.5978383838383835"/>
          <c:h val="0.591964930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Стребков Александр Иванович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42272"/>
        <c:axId val="96931776"/>
      </c:barChart>
      <c:catAx>
        <c:axId val="9714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96931776"/>
        <c:crosses val="autoZero"/>
        <c:auto val="1"/>
        <c:lblAlgn val="ctr"/>
        <c:lblOffset val="100"/>
        <c:noMultiLvlLbl val="0"/>
      </c:catAx>
      <c:valAx>
        <c:axId val="96931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7142272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Стребков Александр Иванович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55584"/>
        <c:axId val="96933504"/>
      </c:barChart>
      <c:catAx>
        <c:axId val="9715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96933504"/>
        <c:crosses val="autoZero"/>
        <c:auto val="1"/>
        <c:lblAlgn val="ctr"/>
        <c:lblOffset val="100"/>
        <c:noMultiLvlLbl val="0"/>
      </c:catAx>
      <c:valAx>
        <c:axId val="9693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15558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 Юрий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43296"/>
        <c:axId val="96985664"/>
      </c:barChart>
      <c:catAx>
        <c:axId val="9714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96985664"/>
        <c:crosses val="autoZero"/>
        <c:auto val="1"/>
        <c:lblAlgn val="ctr"/>
        <c:lblOffset val="100"/>
        <c:noMultiLvlLbl val="0"/>
      </c:catAx>
      <c:valAx>
        <c:axId val="9698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14329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0.10165868055555556"/>
          <c:w val="0.5978383838383835"/>
          <c:h val="0.591964930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 Юрий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02816"/>
        <c:axId val="96987392"/>
      </c:barChart>
      <c:catAx>
        <c:axId val="9680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96987392"/>
        <c:crosses val="autoZero"/>
        <c:auto val="1"/>
        <c:lblAlgn val="ctr"/>
        <c:lblOffset val="100"/>
        <c:noMultiLvlLbl val="0"/>
      </c:catAx>
      <c:valAx>
        <c:axId val="96987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80281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 Юрий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47456"/>
        <c:axId val="96989120"/>
      </c:barChart>
      <c:catAx>
        <c:axId val="10094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96989120"/>
        <c:crosses val="autoZero"/>
        <c:auto val="1"/>
        <c:lblAlgn val="ctr"/>
        <c:lblOffset val="100"/>
        <c:noMultiLvlLbl val="0"/>
      </c:catAx>
      <c:valAx>
        <c:axId val="9698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47456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Краюшкина Людмила Сергеевна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71488"/>
        <c:axId val="96992000"/>
      </c:barChart>
      <c:catAx>
        <c:axId val="3507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6992000"/>
        <c:crosses val="autoZero"/>
        <c:auto val="1"/>
        <c:lblAlgn val="ctr"/>
        <c:lblOffset val="100"/>
        <c:noMultiLvlLbl val="0"/>
      </c:catAx>
      <c:valAx>
        <c:axId val="9699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7148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Краюшкина Людмила Сергеевна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18944"/>
        <c:axId val="31810688"/>
      </c:barChart>
      <c:catAx>
        <c:axId val="3521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810688"/>
        <c:crosses val="autoZero"/>
        <c:auto val="1"/>
        <c:lblAlgn val="ctr"/>
        <c:lblOffset val="100"/>
        <c:noMultiLvlLbl val="0"/>
      </c:catAx>
      <c:valAx>
        <c:axId val="3181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1894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Харазова Александра Давидовна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74432"/>
        <c:axId val="31797760"/>
      </c:barChart>
      <c:catAx>
        <c:axId val="3547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1797760"/>
        <c:crosses val="autoZero"/>
        <c:auto val="1"/>
        <c:lblAlgn val="ctr"/>
        <c:lblOffset val="100"/>
        <c:noMultiLvlLbl val="0"/>
      </c:catAx>
      <c:valAx>
        <c:axId val="3179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74432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Краюшкина Людмила Сергеевна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28672"/>
        <c:axId val="31811840"/>
      </c:barChart>
      <c:catAx>
        <c:axId val="3522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811840"/>
        <c:crosses val="autoZero"/>
        <c:auto val="1"/>
        <c:lblAlgn val="ctr"/>
        <c:lblOffset val="100"/>
        <c:noMultiLvlLbl val="0"/>
      </c:catAx>
      <c:valAx>
        <c:axId val="3181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2867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4770000000000003"/>
          <c:y val="0.34178958333333331"/>
          <c:w val="0.18174444444444443"/>
          <c:h val="0.21940659722222225"/>
        </c:manualLayout>
      </c:layout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55555555555"/>
          <c:y val="7.0500347222222218E-2"/>
          <c:w val="0.66854866666666668"/>
          <c:h val="0.5808375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Акулин Игорь Михайлович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91488"/>
        <c:axId val="31814144"/>
      </c:barChart>
      <c:catAx>
        <c:axId val="10099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814144"/>
        <c:crosses val="autoZero"/>
        <c:auto val="1"/>
        <c:lblAlgn val="ctr"/>
        <c:lblOffset val="100"/>
        <c:noMultiLvlLbl val="0"/>
      </c:catAx>
      <c:valAx>
        <c:axId val="3181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91488"/>
        <c:crosses val="autoZero"/>
        <c:crossBetween val="between"/>
        <c:majorUnit val="2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55555555555"/>
          <c:y val="7.0500347222222218E-2"/>
          <c:w val="0.66771622222222227"/>
          <c:h val="0.5808375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Акулин Игорь Михайлович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42720"/>
        <c:axId val="31815872"/>
      </c:barChart>
      <c:catAx>
        <c:axId val="10134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815872"/>
        <c:crosses val="autoZero"/>
        <c:auto val="1"/>
        <c:lblAlgn val="ctr"/>
        <c:lblOffset val="100"/>
        <c:noMultiLvlLbl val="0"/>
      </c:catAx>
      <c:valAx>
        <c:axId val="3181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42720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485"/>
          <c:h val="0.573405902777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Акулин Игорь Михайлович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73824"/>
        <c:axId val="101154816"/>
      </c:barChart>
      <c:catAx>
        <c:axId val="10177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1154816"/>
        <c:crosses val="autoZero"/>
        <c:auto val="1"/>
        <c:lblAlgn val="ctr"/>
        <c:lblOffset val="100"/>
        <c:noMultiLvlLbl val="0"/>
      </c:catAx>
      <c:valAx>
        <c:axId val="101154816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773824"/>
        <c:crosses val="autoZero"/>
        <c:crossBetween val="between"/>
        <c:majorUnit val="1"/>
        <c:minorUnit val="1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55555555555"/>
          <c:y val="7.0500347222222218E-2"/>
          <c:w val="0.66854866666666668"/>
          <c:h val="0.5808375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Яковлев Алексей Авенирович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68320"/>
        <c:axId val="101157120"/>
      </c:barChart>
      <c:catAx>
        <c:axId val="10136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1157120"/>
        <c:crosses val="autoZero"/>
        <c:auto val="1"/>
        <c:lblAlgn val="ctr"/>
        <c:lblOffset val="100"/>
        <c:noMultiLvlLbl val="0"/>
      </c:catAx>
      <c:valAx>
        <c:axId val="10115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68320"/>
        <c:crosses val="autoZero"/>
        <c:crossBetween val="between"/>
        <c:majorUnit val="2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55555555555"/>
          <c:y val="7.0500347222222218E-2"/>
          <c:w val="0.66771622222222227"/>
          <c:h val="0.5808375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Яковлев Алексей Авенирович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70368"/>
        <c:axId val="101158848"/>
      </c:barChart>
      <c:catAx>
        <c:axId val="10137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1158848"/>
        <c:crosses val="autoZero"/>
        <c:auto val="1"/>
        <c:lblAlgn val="ctr"/>
        <c:lblOffset val="100"/>
        <c:noMultiLvlLbl val="0"/>
      </c:catAx>
      <c:valAx>
        <c:axId val="10115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70368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485"/>
          <c:h val="0.573405902777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Яковлев Алексей Авенирович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68832"/>
        <c:axId val="101160576"/>
      </c:barChart>
      <c:catAx>
        <c:axId val="10136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1160576"/>
        <c:crosses val="autoZero"/>
        <c:auto val="1"/>
        <c:lblAlgn val="ctr"/>
        <c:lblOffset val="100"/>
        <c:noMultiLvlLbl val="0"/>
      </c:catAx>
      <c:valAx>
        <c:axId val="101160576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68832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3.96875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Юлдашев Марат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74848"/>
        <c:axId val="101161152"/>
      </c:barChart>
      <c:catAx>
        <c:axId val="10177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1161152"/>
        <c:crosses val="autoZero"/>
        <c:auto val="1"/>
        <c:lblAlgn val="ctr"/>
        <c:lblOffset val="100"/>
        <c:noMultiLvlLbl val="0"/>
      </c:catAx>
      <c:valAx>
        <c:axId val="10116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77484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Юлдашев Марат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27520"/>
        <c:axId val="31819456"/>
      </c:barChart>
      <c:catAx>
        <c:axId val="10282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819456"/>
        <c:crosses val="autoZero"/>
        <c:auto val="1"/>
        <c:lblAlgn val="ctr"/>
        <c:lblOffset val="100"/>
        <c:noMultiLvlLbl val="0"/>
      </c:catAx>
      <c:valAx>
        <c:axId val="3181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27520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5"/>
          <c:y val="0.18222187500000001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5.64444444444444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Юлдашев Марат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32640"/>
        <c:axId val="31821184"/>
      </c:barChart>
      <c:catAx>
        <c:axId val="10283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821184"/>
        <c:crosses val="autoZero"/>
        <c:auto val="1"/>
        <c:lblAlgn val="ctr"/>
        <c:lblOffset val="100"/>
        <c:noMultiLvlLbl val="0"/>
      </c:catAx>
      <c:valAx>
        <c:axId val="3182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32640"/>
        <c:crosses val="autoZero"/>
        <c:crossBetween val="between"/>
        <c:majorUnit val="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8.819097222222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Редькин Олег Иванович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405440"/>
        <c:axId val="31800064"/>
      </c:barChart>
      <c:catAx>
        <c:axId val="8140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1800064"/>
        <c:crosses val="autoZero"/>
        <c:auto val="1"/>
        <c:lblAlgn val="ctr"/>
        <c:lblOffset val="100"/>
        <c:noMultiLvlLbl val="0"/>
      </c:catAx>
      <c:valAx>
        <c:axId val="3180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40544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3.96875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Юлдашев Ренат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28544"/>
        <c:axId val="31823488"/>
      </c:barChart>
      <c:catAx>
        <c:axId val="10282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823488"/>
        <c:crosses val="autoZero"/>
        <c:auto val="1"/>
        <c:lblAlgn val="ctr"/>
        <c:lblOffset val="100"/>
        <c:noMultiLvlLbl val="0"/>
      </c:catAx>
      <c:valAx>
        <c:axId val="3182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2854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Юлдашев Ренат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73312"/>
        <c:axId val="31825216"/>
      </c:barChart>
      <c:catAx>
        <c:axId val="10177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825216"/>
        <c:crosses val="autoZero"/>
        <c:auto val="1"/>
        <c:lblAlgn val="ctr"/>
        <c:lblOffset val="100"/>
        <c:noMultiLvlLbl val="0"/>
      </c:catAx>
      <c:valAx>
        <c:axId val="3182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773312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1.763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Юлдашев Ренат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36128"/>
        <c:axId val="97428608"/>
      </c:barChart>
      <c:catAx>
        <c:axId val="10353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428608"/>
        <c:crosses val="autoZero"/>
        <c:auto val="1"/>
        <c:lblAlgn val="ctr"/>
        <c:lblOffset val="100"/>
        <c:noMultiLvlLbl val="0"/>
      </c:catAx>
      <c:valAx>
        <c:axId val="9742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36128"/>
        <c:crosses val="autoZero"/>
        <c:crossBetween val="between"/>
        <c:majorUnit val="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Петров Валентин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36640"/>
        <c:axId val="97430912"/>
      </c:barChart>
      <c:catAx>
        <c:axId val="10353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430912"/>
        <c:crosses val="autoZero"/>
        <c:auto val="1"/>
        <c:lblAlgn val="ctr"/>
        <c:lblOffset val="100"/>
        <c:noMultiLvlLbl val="0"/>
      </c:catAx>
      <c:valAx>
        <c:axId val="9743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3664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Петров Валентин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11104"/>
        <c:axId val="97432640"/>
      </c:barChart>
      <c:catAx>
        <c:axId val="10251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432640"/>
        <c:crosses val="autoZero"/>
        <c:auto val="1"/>
        <c:lblAlgn val="ctr"/>
        <c:lblOffset val="100"/>
        <c:noMultiLvlLbl val="0"/>
      </c:catAx>
      <c:valAx>
        <c:axId val="9743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51110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Петров Валентин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11616"/>
        <c:axId val="97434368"/>
      </c:barChart>
      <c:catAx>
        <c:axId val="10251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434368"/>
        <c:crosses val="autoZero"/>
        <c:auto val="1"/>
        <c:lblAlgn val="ctr"/>
        <c:lblOffset val="100"/>
        <c:noMultiLvlLbl val="0"/>
      </c:catAx>
      <c:valAx>
        <c:axId val="9743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511616"/>
        <c:crosses val="autoZero"/>
        <c:crossBetween val="between"/>
        <c:majorUnit val="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4465817731011"/>
          <c:y val="0.15110469129262061"/>
          <c:w val="0.71095429432003132"/>
          <c:h val="0.59643619419236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Колпак Евгений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18272"/>
        <c:axId val="102687872"/>
      </c:barChart>
      <c:catAx>
        <c:axId val="10251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687872"/>
        <c:crosses val="autoZero"/>
        <c:auto val="1"/>
        <c:lblAlgn val="ctr"/>
        <c:lblOffset val="100"/>
        <c:noMultiLvlLbl val="0"/>
      </c:catAx>
      <c:valAx>
        <c:axId val="10268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518272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9865932541016"/>
          <c:y val="0.2129609712396022"/>
          <c:w val="0.6396729208033175"/>
          <c:h val="0.55182905209113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Колпак Евгений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20896"/>
        <c:axId val="102689600"/>
      </c:barChart>
      <c:catAx>
        <c:axId val="10472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689600"/>
        <c:crosses val="autoZero"/>
        <c:auto val="1"/>
        <c:lblAlgn val="ctr"/>
        <c:lblOffset val="100"/>
        <c:noMultiLvlLbl val="0"/>
      </c:catAx>
      <c:valAx>
        <c:axId val="10268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720896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4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Колпак Евгений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78240"/>
        <c:axId val="102691328"/>
      </c:barChart>
      <c:catAx>
        <c:axId val="10477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691328"/>
        <c:crosses val="autoZero"/>
        <c:auto val="1"/>
        <c:lblAlgn val="ctr"/>
        <c:lblOffset val="100"/>
        <c:noMultiLvlLbl val="0"/>
      </c:catAx>
      <c:valAx>
        <c:axId val="10269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77824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0539752197617656"/>
          <c:y val="0.29328263888888889"/>
          <c:w val="0.2245857520415537"/>
          <c:h val="0.12239270833333334"/>
        </c:manualLayout>
      </c:layout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4319590592228"/>
          <c:y val="0.17940806783131824"/>
          <c:w val="0.71095429432003132"/>
          <c:h val="0.59643619419236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Шмыров Александр Сергеевич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21408"/>
        <c:axId val="102693632"/>
      </c:barChart>
      <c:catAx>
        <c:axId val="10472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693632"/>
        <c:crosses val="autoZero"/>
        <c:auto val="1"/>
        <c:lblAlgn val="ctr"/>
        <c:lblOffset val="100"/>
        <c:noMultiLvlLbl val="0"/>
      </c:catAx>
      <c:valAx>
        <c:axId val="10269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721408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Редькин Олег Иванович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18016"/>
        <c:axId val="83837504"/>
      </c:barChart>
      <c:catAx>
        <c:axId val="8411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3837504"/>
        <c:crosses val="autoZero"/>
        <c:auto val="1"/>
        <c:lblAlgn val="ctr"/>
        <c:lblOffset val="100"/>
        <c:noMultiLvlLbl val="0"/>
      </c:catAx>
      <c:valAx>
        <c:axId val="83837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11801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78838572291873"/>
          <c:y val="0.19419828056929844"/>
          <c:w val="0.6396729208033175"/>
          <c:h val="0.55182905209113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2.5379452795017154E-3"/>
                  <c:y val="-4.127791947466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Шмыров Александр Сергеевич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35616"/>
        <c:axId val="87056960"/>
      </c:barChart>
      <c:catAx>
        <c:axId val="10353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7056960"/>
        <c:crosses val="autoZero"/>
        <c:auto val="1"/>
        <c:lblAlgn val="ctr"/>
        <c:lblOffset val="100"/>
        <c:noMultiLvlLbl val="0"/>
      </c:catAx>
      <c:valAx>
        <c:axId val="8705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35616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4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
России</c:v>
                </c:pt>
                <c:pt idx="1">
                  <c:v>Шмыров Александр Сергеевич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41056"/>
        <c:axId val="87058688"/>
      </c:barChart>
      <c:catAx>
        <c:axId val="10494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7058688"/>
        <c:crosses val="autoZero"/>
        <c:auto val="1"/>
        <c:lblAlgn val="ctr"/>
        <c:lblOffset val="100"/>
        <c:noMultiLvlLbl val="0"/>
      </c:catAx>
      <c:valAx>
        <c:axId val="8705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41056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55555555555"/>
          <c:y val="7.0500347222222218E-2"/>
          <c:w val="0.68265977777777775"/>
          <c:h val="0.57661006944444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Коузов Александр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40544"/>
        <c:axId val="87060992"/>
      </c:barChart>
      <c:catAx>
        <c:axId val="10494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7060992"/>
        <c:crosses val="autoZero"/>
        <c:auto val="1"/>
        <c:lblAlgn val="ctr"/>
        <c:lblOffset val="100"/>
        <c:noMultiLvlLbl val="0"/>
      </c:catAx>
      <c:valAx>
        <c:axId val="8706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40544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2533333333334"/>
          <c:y val="7.0500347222222218E-2"/>
          <c:w val="0.68711888888888883"/>
          <c:h val="0.623621527777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5.6442222222222223E-3"/>
                  <c:y val="4.40972222222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Коузов Александр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75904"/>
        <c:axId val="87062720"/>
      </c:barChart>
      <c:catAx>
        <c:axId val="10527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7062720"/>
        <c:crosses val="autoZero"/>
        <c:auto val="1"/>
        <c:lblAlgn val="ctr"/>
        <c:lblOffset val="100"/>
        <c:noMultiLvlLbl val="0"/>
      </c:catAx>
      <c:valAx>
        <c:axId val="8706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275904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2533333333334"/>
          <c:y val="7.4910069444444533E-2"/>
          <c:w val="0.70127200000000001"/>
          <c:h val="0.56629479166666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Коузов Александр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70784"/>
        <c:axId val="102752256"/>
      </c:barChart>
      <c:catAx>
        <c:axId val="10527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752256"/>
        <c:crosses val="autoZero"/>
        <c:auto val="1"/>
        <c:lblAlgn val="ctr"/>
        <c:lblOffset val="100"/>
        <c:noMultiLvlLbl val="0"/>
      </c:catAx>
      <c:valAx>
        <c:axId val="10275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270784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55555555555"/>
          <c:y val="7.0500347222222218E-2"/>
          <c:w val="0.68265977777777775"/>
          <c:h val="0.57661006944444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Машек Игорь Чеславович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67712"/>
        <c:axId val="102755712"/>
      </c:barChart>
      <c:catAx>
        <c:axId val="10526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755712"/>
        <c:crosses val="autoZero"/>
        <c:auto val="1"/>
        <c:lblAlgn val="ctr"/>
        <c:lblOffset val="100"/>
        <c:noMultiLvlLbl val="0"/>
      </c:catAx>
      <c:valAx>
        <c:axId val="10275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267712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2533333333334"/>
          <c:y val="7.0500347222222218E-2"/>
          <c:w val="0.68711888888888883"/>
          <c:h val="0.623621527777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Машек Игорь Чеславович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56992"/>
        <c:axId val="102756864"/>
      </c:barChart>
      <c:catAx>
        <c:axId val="3515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756864"/>
        <c:crosses val="autoZero"/>
        <c:auto val="1"/>
        <c:lblAlgn val="ctr"/>
        <c:lblOffset val="100"/>
        <c:noMultiLvlLbl val="0"/>
      </c:catAx>
      <c:valAx>
        <c:axId val="10275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56992"/>
        <c:crosses val="autoZero"/>
        <c:crossBetween val="between"/>
        <c:majorUnit val="50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2533333333334"/>
          <c:y val="7.4910069444444533E-2"/>
          <c:w val="0.70127200000000001"/>
          <c:h val="0.56629479166666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Машек Игорь Чеславович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58528"/>
        <c:axId val="102758592"/>
      </c:barChart>
      <c:catAx>
        <c:axId val="3515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758592"/>
        <c:crosses val="autoZero"/>
        <c:auto val="1"/>
        <c:lblAlgn val="ctr"/>
        <c:lblOffset val="100"/>
        <c:noMultiLvlLbl val="0"/>
      </c:catAx>
      <c:valAx>
        <c:axId val="10275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58528"/>
        <c:crosses val="autoZero"/>
        <c:crossBetween val="between"/>
        <c:majorUnit val="50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Алтунян Армен Грантович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68224"/>
        <c:axId val="111845952"/>
      </c:barChart>
      <c:catAx>
        <c:axId val="10526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1845952"/>
        <c:crosses val="autoZero"/>
        <c:auto val="1"/>
        <c:lblAlgn val="ctr"/>
        <c:lblOffset val="100"/>
        <c:noMultiLvlLbl val="0"/>
      </c:catAx>
      <c:valAx>
        <c:axId val="11184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26822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Алтунян Армен Грантович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79648"/>
        <c:axId val="111847680"/>
      </c:barChart>
      <c:catAx>
        <c:axId val="11157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1847680"/>
        <c:crosses val="autoZero"/>
        <c:auto val="1"/>
        <c:lblAlgn val="ctr"/>
        <c:lblOffset val="100"/>
        <c:noMultiLvlLbl val="0"/>
      </c:catAx>
      <c:valAx>
        <c:axId val="11184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579648"/>
        <c:crosses val="autoZero"/>
        <c:crossBetween val="between"/>
        <c:majorUnit val="25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Редькин Олег Иванович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407488"/>
        <c:axId val="83839232"/>
      </c:barChart>
      <c:catAx>
        <c:axId val="8140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3839232"/>
        <c:crosses val="autoZero"/>
        <c:auto val="1"/>
        <c:lblAlgn val="ctr"/>
        <c:lblOffset val="100"/>
        <c:noMultiLvlLbl val="0"/>
      </c:catAx>
      <c:valAx>
        <c:axId val="8383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407488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Алтунян Армен Грантович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24512"/>
        <c:axId val="111849408"/>
      </c:barChart>
      <c:catAx>
        <c:axId val="10502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1849408"/>
        <c:crosses val="autoZero"/>
        <c:auto val="1"/>
        <c:lblAlgn val="ctr"/>
        <c:lblOffset val="100"/>
        <c:noMultiLvlLbl val="0"/>
      </c:catAx>
      <c:valAx>
        <c:axId val="11184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024512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Шадрин Виктор Иванович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82208"/>
        <c:axId val="111851712"/>
      </c:barChart>
      <c:catAx>
        <c:axId val="11158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1851712"/>
        <c:crosses val="autoZero"/>
        <c:auto val="1"/>
        <c:lblAlgn val="ctr"/>
        <c:lblOffset val="100"/>
        <c:noMultiLvlLbl val="0"/>
      </c:catAx>
      <c:valAx>
        <c:axId val="11185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58220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Шадрин Виктор Иванович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11392"/>
        <c:axId val="105168896"/>
      </c:barChart>
      <c:catAx>
        <c:axId val="11161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168896"/>
        <c:crosses val="autoZero"/>
        <c:auto val="1"/>
        <c:lblAlgn val="ctr"/>
        <c:lblOffset val="100"/>
        <c:noMultiLvlLbl val="0"/>
      </c:catAx>
      <c:valAx>
        <c:axId val="10516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611392"/>
        <c:crosses val="autoZero"/>
        <c:crossBetween val="between"/>
        <c:majorUnit val="25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Шадрин Виктор Иванович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90176"/>
        <c:axId val="105170624"/>
      </c:barChart>
      <c:catAx>
        <c:axId val="11749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170624"/>
        <c:crosses val="autoZero"/>
        <c:auto val="1"/>
        <c:lblAlgn val="ctr"/>
        <c:lblOffset val="100"/>
        <c:noMultiLvlLbl val="0"/>
      </c:catAx>
      <c:valAx>
        <c:axId val="10517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490176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Белов Андрей Васильевич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23424"/>
        <c:axId val="105173504"/>
      </c:barChart>
      <c:catAx>
        <c:axId val="11722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173504"/>
        <c:crosses val="autoZero"/>
        <c:auto val="1"/>
        <c:lblAlgn val="ctr"/>
        <c:lblOffset val="100"/>
        <c:noMultiLvlLbl val="0"/>
      </c:catAx>
      <c:valAx>
        <c:axId val="10517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2342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Белов Андрей Васильевич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25984"/>
        <c:axId val="105175232"/>
      </c:barChart>
      <c:catAx>
        <c:axId val="11722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175232"/>
        <c:crosses val="autoZero"/>
        <c:auto val="1"/>
        <c:lblAlgn val="ctr"/>
        <c:lblOffset val="100"/>
        <c:noMultiLvlLbl val="0"/>
      </c:catAx>
      <c:valAx>
        <c:axId val="10517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25984"/>
        <c:crosses val="autoZero"/>
        <c:crossBetween val="between"/>
        <c:majorUnit val="25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Белов Андрей Васильевич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68704"/>
        <c:axId val="105175808"/>
      </c:barChart>
      <c:catAx>
        <c:axId val="11776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175808"/>
        <c:crosses val="autoZero"/>
        <c:auto val="1"/>
        <c:lblAlgn val="ctr"/>
        <c:lblOffset val="100"/>
        <c:noMultiLvlLbl val="0"/>
      </c:catAx>
      <c:valAx>
        <c:axId val="10517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768704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55555555555"/>
          <c:y val="7.0500347222222218E-2"/>
          <c:w val="0.68265977777777775"/>
          <c:h val="0.57661006944444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Ионов Дмитрий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33216"/>
        <c:axId val="105065280"/>
      </c:barChart>
      <c:catAx>
        <c:axId val="11783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065280"/>
        <c:crosses val="autoZero"/>
        <c:auto val="1"/>
        <c:lblAlgn val="ctr"/>
        <c:lblOffset val="100"/>
        <c:noMultiLvlLbl val="0"/>
      </c:catAx>
      <c:valAx>
        <c:axId val="10506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33216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2533333333334"/>
          <c:y val="7.0500347222222218E-2"/>
          <c:w val="0.68711888888888883"/>
          <c:h val="0.623621527777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Ионов Дмитрий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84960"/>
        <c:axId val="105067008"/>
      </c:barChart>
      <c:catAx>
        <c:axId val="12618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067008"/>
        <c:crosses val="autoZero"/>
        <c:auto val="1"/>
        <c:lblAlgn val="ctr"/>
        <c:lblOffset val="100"/>
        <c:noMultiLvlLbl val="0"/>
      </c:catAx>
      <c:valAx>
        <c:axId val="10506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184960"/>
        <c:crosses val="autoZero"/>
        <c:crossBetween val="between"/>
        <c:majorUnit val="50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2533333333334"/>
          <c:y val="7.4910069444444533E-2"/>
          <c:w val="0.70127200000000001"/>
          <c:h val="0.56629479166666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Ионов Дмитрий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17056"/>
        <c:axId val="105068736"/>
      </c:barChart>
      <c:catAx>
        <c:axId val="12631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068736"/>
        <c:crosses val="autoZero"/>
        <c:auto val="1"/>
        <c:lblAlgn val="ctr"/>
        <c:lblOffset val="100"/>
        <c:noMultiLvlLbl val="0"/>
      </c:catAx>
      <c:valAx>
        <c:axId val="10506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17056"/>
        <c:crosses val="autoZero"/>
        <c:crossBetween val="between"/>
        <c:majorUnit val="50"/>
      </c:valAx>
    </c:plotArea>
    <c:legend>
      <c:legendPos val="r"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62547881944444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Брусницын Алексей Ильич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15456"/>
        <c:axId val="83842112"/>
      </c:barChart>
      <c:catAx>
        <c:axId val="8411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3842112"/>
        <c:crosses val="autoZero"/>
        <c:auto val="1"/>
        <c:lblAlgn val="ctr"/>
        <c:lblOffset val="100"/>
        <c:noMultiLvlLbl val="0"/>
      </c:catAx>
      <c:valAx>
        <c:axId val="8384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11545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Брусницын Алексей Ильич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97216"/>
        <c:axId val="83843840"/>
      </c:barChart>
      <c:catAx>
        <c:axId val="8429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3843840"/>
        <c:crosses val="autoZero"/>
        <c:auto val="1"/>
        <c:lblAlgn val="ctr"/>
        <c:lblOffset val="100"/>
        <c:noMultiLvlLbl val="0"/>
      </c:catAx>
      <c:valAx>
        <c:axId val="83843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29721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Брусницын Алексей Ильич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02336"/>
        <c:axId val="84345408"/>
      </c:barChart>
      <c:catAx>
        <c:axId val="8430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4345408"/>
        <c:crosses val="autoZero"/>
        <c:auto val="1"/>
        <c:lblAlgn val="ctr"/>
        <c:lblOffset val="100"/>
        <c:noMultiLvlLbl val="0"/>
      </c:catAx>
      <c:valAx>
        <c:axId val="8434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02336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3680" cy="3384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0009" y="1"/>
            <a:ext cx="4293680" cy="3384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362CB25F-4AA4-435E-B433-B6B5BC7849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9557"/>
            <a:ext cx="4293680" cy="3384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0009" y="6429557"/>
            <a:ext cx="4293680" cy="3384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C3DB352E-7D10-4AE3-9CDB-30AE9EEDD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944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92600" cy="3384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110" y="1"/>
            <a:ext cx="4292600" cy="3384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2E86FABA-D603-46B8-94C7-F73A40963B6B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08000"/>
            <a:ext cx="3384550" cy="253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1" y="3215323"/>
            <a:ext cx="7924800" cy="3046095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29471"/>
            <a:ext cx="4292600" cy="3384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110" y="6429471"/>
            <a:ext cx="4292600" cy="3384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A6C2C539-D2AA-42BB-9DB2-01C91D0B00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155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75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философии</a:t>
            </a:r>
            <a:r>
              <a:rPr lang="ru-RU" sz="1200" b="1" i="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Экономический факультет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Сведения о претенденте, участвующем в конкурсе на замещение должности профессора (0,75 ст.):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Научная специальность: Ихтиология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Ученая степень: Доктор биологических наук;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Научно-педагогический стаж: 62 года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Количество публикаций за последние 3 года в изданиях, индексируемых </a:t>
            </a:r>
            <a:r>
              <a:rPr lang="ru-RU" b="1" dirty="0" smtClean="0"/>
              <a:t>РИНЦ/</a:t>
            </a:r>
            <a:r>
              <a:rPr lang="en-US" b="1" dirty="0"/>
              <a:t>WOS</a:t>
            </a:r>
            <a:r>
              <a:rPr lang="ru-RU" b="1" dirty="0"/>
              <a:t>/</a:t>
            </a:r>
            <a:r>
              <a:rPr lang="en-US" b="1" dirty="0"/>
              <a:t>Scopus –</a:t>
            </a:r>
            <a:r>
              <a:rPr lang="ru-RU" b="1" dirty="0"/>
              <a:t> 4/4/4;</a:t>
            </a:r>
          </a:p>
          <a:p>
            <a:pPr marL="171450" indent="-171450" defTabSz="911657">
              <a:buFontTx/>
              <a:buChar char="-"/>
              <a:defRPr/>
            </a:pPr>
            <a:r>
              <a:rPr lang="ru-RU" dirty="0" smtClean="0"/>
              <a:t>Руководитель </a:t>
            </a:r>
            <a:r>
              <a:rPr lang="ru-RU" dirty="0"/>
              <a:t>Гранта РФФИ №15-04-06553 «Роль соматотропного гормона гипофиза в осмотической и ионной регуляции у осетровых», год заключения:2015 сроком на 3 года </a:t>
            </a:r>
            <a:endParaRPr lang="ru-RU" dirty="0" smtClean="0"/>
          </a:p>
          <a:p>
            <a:pPr marL="171450" indent="-171450" defTabSz="911657">
              <a:buFontTx/>
              <a:buChar char="-"/>
              <a:defRPr/>
            </a:pPr>
            <a:endParaRPr lang="ru-RU" b="1" dirty="0" smtClean="0"/>
          </a:p>
          <a:p>
            <a:pPr marL="171450" indent="-171450" defTabSz="911657">
              <a:buFontTx/>
              <a:buChar char="-"/>
              <a:defRPr/>
            </a:pPr>
            <a:r>
              <a:rPr lang="ru-RU" b="1" dirty="0" smtClean="0"/>
              <a:t>Фактически</a:t>
            </a:r>
            <a:r>
              <a:rPr lang="ru-RU" b="1" baseline="0" dirty="0" smtClean="0"/>
              <a:t> публикаций в базах данных: РИНЦ 2, </a:t>
            </a:r>
            <a:r>
              <a:rPr lang="ru-RU" b="1" baseline="0" dirty="0" err="1" smtClean="0"/>
              <a:t>Скопус</a:t>
            </a:r>
            <a:r>
              <a:rPr lang="ru-RU" b="1" baseline="0" dirty="0" smtClean="0"/>
              <a:t> 2, </a:t>
            </a:r>
            <a:r>
              <a:rPr lang="ru-RU" b="1" baseline="0" dirty="0" err="1" smtClean="0"/>
              <a:t>ВоС</a:t>
            </a:r>
            <a:r>
              <a:rPr lang="ru-RU" b="1" baseline="0" dirty="0" smtClean="0"/>
              <a:t> 0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Сведения о претенденте, участвующем в конкурсе на замещение должности профессора (1,00 ст.):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Научная специальность: 01.01.09 – дискретная математика и математическая кибернетика; 05.13.18 – математическое моделирование, численные методы и комплексы программ 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Ученая степень: доктор физико-математических наук (приказ о признании ученой степени от 18.04.2017 №3927/1) 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Научно-педагогический стаж: 5 лет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Количество публикаций за последние 3 года в изданиях, индексируемых </a:t>
            </a:r>
            <a:r>
              <a:rPr lang="ru-RU" b="1" dirty="0" smtClean="0"/>
              <a:t>РИНЦ/</a:t>
            </a:r>
            <a:r>
              <a:rPr lang="en-US" b="1" dirty="0"/>
              <a:t>WOS</a:t>
            </a:r>
            <a:r>
              <a:rPr lang="ru-RU" b="1" dirty="0"/>
              <a:t>/</a:t>
            </a:r>
            <a:r>
              <a:rPr lang="en-US" b="1" dirty="0"/>
              <a:t>Scopus –</a:t>
            </a:r>
            <a:r>
              <a:rPr lang="ru-RU" b="1" dirty="0"/>
              <a:t> </a:t>
            </a:r>
            <a:r>
              <a:rPr lang="ru-RU" b="1" dirty="0" smtClean="0"/>
              <a:t>34/ нет</a:t>
            </a:r>
            <a:r>
              <a:rPr lang="ru-RU" b="1" baseline="0" dirty="0" smtClean="0"/>
              <a:t> информации </a:t>
            </a:r>
            <a:r>
              <a:rPr lang="ru-RU" b="1" dirty="0" smtClean="0"/>
              <a:t>/25</a:t>
            </a:r>
            <a:r>
              <a:rPr lang="ru-RU" b="1" dirty="0"/>
              <a:t>.</a:t>
            </a:r>
            <a:endParaRPr lang="en-US" b="1" dirty="0"/>
          </a:p>
          <a:p>
            <a:r>
              <a:rPr lang="en-US" dirty="0"/>
              <a:t>- </a:t>
            </a:r>
            <a:r>
              <a:rPr lang="ru-RU" dirty="0"/>
              <a:t>2013г. – Защита диссертации на степень </a:t>
            </a:r>
            <a:r>
              <a:rPr lang="ru-RU" dirty="0" err="1"/>
              <a:t>Philosophy</a:t>
            </a:r>
            <a:r>
              <a:rPr lang="ru-RU" dirty="0"/>
              <a:t> </a:t>
            </a:r>
            <a:r>
              <a:rPr lang="ru-RU" dirty="0" err="1"/>
              <a:t>Doctor</a:t>
            </a:r>
            <a:r>
              <a:rPr lang="ru-RU" dirty="0"/>
              <a:t> университета </a:t>
            </a:r>
            <a:r>
              <a:rPr lang="ru-RU" dirty="0" err="1"/>
              <a:t>Jyvaskyla</a:t>
            </a:r>
            <a:endParaRPr lang="ru-RU" dirty="0"/>
          </a:p>
          <a:p>
            <a:r>
              <a:rPr lang="en-US" dirty="0"/>
              <a:t>- </a:t>
            </a:r>
            <a:r>
              <a:rPr lang="ru-RU" dirty="0"/>
              <a:t>2013г. – Один из первых трех защитивших степень </a:t>
            </a:r>
            <a:r>
              <a:rPr lang="ru-RU" dirty="0" err="1"/>
              <a:t>Ph.D</a:t>
            </a:r>
            <a:r>
              <a:rPr lang="ru-RU" dirty="0"/>
              <a:t> SPBU в России</a:t>
            </a:r>
          </a:p>
          <a:p>
            <a:r>
              <a:rPr lang="en-US" dirty="0"/>
              <a:t>- </a:t>
            </a:r>
            <a:r>
              <a:rPr lang="ru-RU" dirty="0"/>
              <a:t>2014г. – Представил два доклада на главном конгрессе по системам управления IFAC WORLD CONGRESS</a:t>
            </a:r>
          </a:p>
          <a:p>
            <a:pPr marL="170936" indent="-170936">
              <a:buFontTx/>
              <a:buChar char="-"/>
            </a:pPr>
            <a:r>
              <a:rPr lang="ru-RU" dirty="0"/>
              <a:t>2017г. – Представил два доклада на главном конгрессе по системам управления IFAC WORLD CONGRESS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Фактически</a:t>
            </a:r>
            <a:r>
              <a:rPr lang="ru-RU" b="1" baseline="0" dirty="0" smtClean="0"/>
              <a:t> публикаций в базах данных: РИНЦ 39, </a:t>
            </a:r>
            <a:r>
              <a:rPr lang="ru-RU" b="1" baseline="0" dirty="0" err="1" smtClean="0"/>
              <a:t>Скопус</a:t>
            </a:r>
            <a:r>
              <a:rPr lang="ru-RU" b="1" baseline="0" dirty="0" smtClean="0"/>
              <a:t> 25, </a:t>
            </a:r>
            <a:r>
              <a:rPr lang="ru-RU" b="1" baseline="0" dirty="0" err="1" smtClean="0"/>
              <a:t>ВоС</a:t>
            </a:r>
            <a:r>
              <a:rPr lang="ru-RU" b="1" baseline="0" dirty="0" smtClean="0"/>
              <a:t> 17</a:t>
            </a:r>
            <a:endParaRPr lang="ru-RU" b="1" dirty="0" smtClean="0"/>
          </a:p>
          <a:p>
            <a:endParaRPr lang="ru-RU" b="1" dirty="0"/>
          </a:p>
          <a:p>
            <a:pPr marL="170936" indent="-170936" defTabSz="911657">
              <a:buFontTx/>
              <a:buChar char="-"/>
              <a:defRPr/>
            </a:pPr>
            <a:endParaRPr lang="ru-RU" b="1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Сведения о претенденте, участвующем в конкурсе на замещение должности профессора (1,0 ст.):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Научная специальность: 01.01.09 – дискретная математика и математическая кибернетика; 05.13.18 – математическое моделирование, численные методы и комплексы программ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Ученая степень: Доктор физико-математических наук 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Научно-педагогический стаж:  5 лет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Количество публикаций за последние 3 года в изданиях, индексируемых </a:t>
            </a:r>
            <a:r>
              <a:rPr lang="ru-RU" b="1" dirty="0" smtClean="0"/>
              <a:t>РИНЦ/</a:t>
            </a:r>
            <a:r>
              <a:rPr lang="en-US" b="1" dirty="0"/>
              <a:t>WOS</a:t>
            </a:r>
            <a:r>
              <a:rPr lang="ru-RU" b="1" dirty="0"/>
              <a:t>/</a:t>
            </a:r>
            <a:r>
              <a:rPr lang="en-US" b="1" dirty="0"/>
              <a:t>Scopus –</a:t>
            </a:r>
            <a:r>
              <a:rPr lang="ru-RU" b="1" dirty="0"/>
              <a:t> </a:t>
            </a:r>
            <a:r>
              <a:rPr lang="ru-RU" b="1" dirty="0" smtClean="0"/>
              <a:t>34/нет информации/25</a:t>
            </a:r>
            <a:r>
              <a:rPr lang="en-US" b="1" dirty="0" smtClean="0"/>
              <a:t> </a:t>
            </a:r>
            <a:r>
              <a:rPr lang="ru-RU" b="1" dirty="0"/>
              <a:t>;</a:t>
            </a:r>
            <a:endParaRPr lang="en-US" b="1" dirty="0"/>
          </a:p>
          <a:p>
            <a:r>
              <a:rPr lang="ru-RU" dirty="0"/>
              <a:t>2013г. – Защита диссертации на степень </a:t>
            </a:r>
            <a:r>
              <a:rPr lang="ru-RU" dirty="0" err="1"/>
              <a:t>Philosophy</a:t>
            </a:r>
            <a:r>
              <a:rPr lang="ru-RU" dirty="0"/>
              <a:t> </a:t>
            </a:r>
            <a:r>
              <a:rPr lang="ru-RU" dirty="0" err="1"/>
              <a:t>Doctor</a:t>
            </a:r>
            <a:r>
              <a:rPr lang="ru-RU" dirty="0"/>
              <a:t> университета </a:t>
            </a:r>
            <a:r>
              <a:rPr lang="ru-RU" dirty="0" err="1"/>
              <a:t>Jyvaskyla</a:t>
            </a:r>
            <a:endParaRPr lang="ru-RU" dirty="0"/>
          </a:p>
          <a:p>
            <a:r>
              <a:rPr lang="ru-RU" dirty="0"/>
              <a:t>2013г. – Один из первых трех защитивших степень </a:t>
            </a:r>
            <a:r>
              <a:rPr lang="ru-RU" dirty="0" err="1"/>
              <a:t>Ph.D</a:t>
            </a:r>
            <a:r>
              <a:rPr lang="ru-RU" dirty="0"/>
              <a:t> SPBU в России</a:t>
            </a:r>
          </a:p>
          <a:p>
            <a:r>
              <a:rPr lang="ru-RU" dirty="0"/>
              <a:t>2014г. – Представил два доклада на главном конгрессе по системам управления IFAC WORLD CONGRESS</a:t>
            </a:r>
          </a:p>
          <a:p>
            <a:r>
              <a:rPr lang="ru-RU" dirty="0"/>
              <a:t>2017г. – Представил два доклада на главном конгрессе по системам управления IFAC WORLD CONGRESS</a:t>
            </a:r>
            <a:endParaRPr lang="ru-RU" b="1" dirty="0"/>
          </a:p>
          <a:p>
            <a:r>
              <a:rPr lang="ru-RU" dirty="0"/>
              <a:t>Опыт учебно-методической работы за последние 3 года:</a:t>
            </a:r>
          </a:p>
          <a:p>
            <a:pPr marL="170936" indent="-170936">
              <a:buFontTx/>
              <a:buChar char="-"/>
            </a:pPr>
            <a:r>
              <a:rPr lang="ru-RU" dirty="0"/>
              <a:t>число разработанных и реализованных учебных курсов</a:t>
            </a:r>
            <a:r>
              <a:rPr lang="en-US" dirty="0"/>
              <a:t>: 3;</a:t>
            </a:r>
          </a:p>
          <a:p>
            <a:endParaRPr lang="ru-RU" dirty="0"/>
          </a:p>
          <a:p>
            <a:pPr marL="170936" marR="0" indent="-170936" algn="l" defTabSz="9116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1" dirty="0" smtClean="0"/>
              <a:t>Фактически</a:t>
            </a:r>
            <a:r>
              <a:rPr lang="ru-RU" b="1" baseline="0" dirty="0" smtClean="0"/>
              <a:t> публикаций в базах данных: РИНЦ 39, </a:t>
            </a:r>
            <a:r>
              <a:rPr lang="ru-RU" b="1" baseline="0" dirty="0" err="1" smtClean="0"/>
              <a:t>Скопус</a:t>
            </a:r>
            <a:r>
              <a:rPr lang="ru-RU" b="1" baseline="0" dirty="0" smtClean="0"/>
              <a:t> 25, </a:t>
            </a:r>
            <a:r>
              <a:rPr lang="ru-RU" b="1" baseline="0" dirty="0" err="1" smtClean="0"/>
              <a:t>ВоС</a:t>
            </a:r>
            <a:r>
              <a:rPr lang="ru-RU" b="1" baseline="0" dirty="0" smtClean="0"/>
              <a:t> 18</a:t>
            </a:r>
            <a:endParaRPr lang="ru-RU" b="1" dirty="0" smtClean="0"/>
          </a:p>
          <a:p>
            <a:pPr marL="170936" indent="-170936" defTabSz="911657">
              <a:buFontTx/>
              <a:buChar char="-"/>
              <a:defRPr/>
            </a:pPr>
            <a:endParaRPr lang="ru-RU" b="1" dirty="0"/>
          </a:p>
          <a:p>
            <a:pPr marL="170936" indent="-170936" defTabSz="911657">
              <a:buFontTx/>
              <a:buChar char="-"/>
              <a:defRPr/>
            </a:pPr>
            <a:endParaRPr lang="ru-RU" b="1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Сведения о претенденте, участвующем в конкурсе на замещение должности профессора (1,00 ст.):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Научная специальность: теория вероятностей и математическая статистика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Ученая степень: доктор физ.-мат. наук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Научно-педагогический стаж: 62 года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Количество публикаций за последние 3 года в изданиях, индексируемых </a:t>
            </a:r>
            <a:r>
              <a:rPr lang="ru-RU" b="1" dirty="0" smtClean="0"/>
              <a:t>РИНЦ/</a:t>
            </a:r>
            <a:r>
              <a:rPr lang="en-US" b="1" dirty="0"/>
              <a:t>WOS</a:t>
            </a:r>
            <a:r>
              <a:rPr lang="ru-RU" b="1" dirty="0"/>
              <a:t>/</a:t>
            </a:r>
            <a:r>
              <a:rPr lang="en-US" b="1" dirty="0"/>
              <a:t>Scopus –</a:t>
            </a:r>
            <a:r>
              <a:rPr lang="ru-RU" b="1" dirty="0"/>
              <a:t> </a:t>
            </a:r>
            <a:r>
              <a:rPr lang="ru-RU" b="1" dirty="0" err="1"/>
              <a:t>Ринц</a:t>
            </a:r>
            <a:r>
              <a:rPr lang="ru-RU" b="1" dirty="0"/>
              <a:t> </a:t>
            </a:r>
            <a:r>
              <a:rPr lang="ru-RU" b="1" dirty="0" smtClean="0"/>
              <a:t>5 /</a:t>
            </a:r>
            <a:r>
              <a:rPr lang="ru-RU" b="1" baseline="0" dirty="0" smtClean="0"/>
              <a:t> </a:t>
            </a:r>
            <a:r>
              <a:rPr lang="ru-RU" b="1" baseline="0" dirty="0" err="1" smtClean="0"/>
              <a:t>ВоС</a:t>
            </a:r>
            <a:r>
              <a:rPr lang="ru-RU" b="1" baseline="0" dirty="0" smtClean="0"/>
              <a:t> - нет информации /</a:t>
            </a:r>
            <a:r>
              <a:rPr lang="ru-RU" b="1" dirty="0" smtClean="0"/>
              <a:t>  </a:t>
            </a:r>
            <a:r>
              <a:rPr lang="en-US" b="1" dirty="0" smtClean="0"/>
              <a:t>Scopus </a:t>
            </a:r>
            <a:r>
              <a:rPr lang="en-US" b="1" dirty="0"/>
              <a:t>5; 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dirty="0"/>
              <a:t>Почётный профессор СПбГУ, заслуженный деятель науки РФ, лауреат первой премии Ленинградского университета и премии имени А.А. Маркова Академии Наук СССР.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dirty="0"/>
              <a:t>В течение многих лет был отв. редактором журнала «Вестник СПбГУ, серия математики, механики, астрономии»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dirty="0"/>
              <a:t>35 лет заведовал кафедрой теории вероятностей и математической статистики.</a:t>
            </a:r>
            <a:endParaRPr lang="ru-RU" b="1" dirty="0"/>
          </a:p>
          <a:p>
            <a:pPr marL="170936" indent="-170936" defTabSz="911657">
              <a:buFontTx/>
              <a:buChar char="-"/>
              <a:defRPr/>
            </a:pPr>
            <a:endParaRPr lang="ru-RU" b="1" u="none" baseline="0" dirty="0" smtClean="0"/>
          </a:p>
          <a:p>
            <a:pPr marL="170936" marR="0" indent="-170936" algn="l" defTabSz="9116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1" dirty="0" smtClean="0"/>
              <a:t>Фактически</a:t>
            </a:r>
            <a:r>
              <a:rPr lang="ru-RU" b="1" baseline="0" dirty="0" smtClean="0"/>
              <a:t> публикаций в базах данных: РИНЦ 15, </a:t>
            </a:r>
            <a:r>
              <a:rPr lang="ru-RU" b="1" baseline="0" dirty="0" err="1" smtClean="0"/>
              <a:t>Скопус</a:t>
            </a:r>
            <a:r>
              <a:rPr lang="ru-RU" b="1" baseline="0" dirty="0" smtClean="0"/>
              <a:t> 5, </a:t>
            </a:r>
            <a:r>
              <a:rPr lang="ru-RU" b="1" baseline="0" dirty="0" err="1" smtClean="0"/>
              <a:t>ВоС</a:t>
            </a:r>
            <a:r>
              <a:rPr lang="ru-RU" b="1" baseline="0" dirty="0" smtClean="0"/>
              <a:t> 2</a:t>
            </a:r>
            <a:endParaRPr lang="ru-RU" b="1" dirty="0" smtClean="0"/>
          </a:p>
          <a:p>
            <a:pPr marL="170936" indent="-170936" defTabSz="911657">
              <a:buFontTx/>
              <a:buChar char="-"/>
              <a:defRPr/>
            </a:pPr>
            <a:endParaRPr lang="ru-RU" b="1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Сведения о претенденте, участвующем в конкурсе на замещение должности профессора (1,0 ст.):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Научная специальность: 08.00.01 — Экономическая теория, 08.00.05 — Экономика и управление народным хозяйством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Ученая степень: Доктор экономических наук 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Научно-педагогический стаж: 20 лет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Количество публикаций за последние 3 года в изданиях, индексируемых </a:t>
            </a:r>
            <a:r>
              <a:rPr lang="ru-RU" b="1" dirty="0" smtClean="0"/>
              <a:t>РИНЦ/</a:t>
            </a:r>
            <a:r>
              <a:rPr lang="en-US" b="1" dirty="0"/>
              <a:t>WOS</a:t>
            </a:r>
            <a:r>
              <a:rPr lang="ru-RU" b="1" dirty="0"/>
              <a:t>/</a:t>
            </a:r>
            <a:r>
              <a:rPr lang="en-US" b="1" dirty="0"/>
              <a:t>Scopus –</a:t>
            </a:r>
            <a:r>
              <a:rPr lang="ru-RU" b="1" dirty="0"/>
              <a:t> </a:t>
            </a:r>
            <a:r>
              <a:rPr lang="ru-RU" b="1" dirty="0" smtClean="0"/>
              <a:t>7/1/0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b="1" dirty="0"/>
              <a:t>;</a:t>
            </a:r>
          </a:p>
          <a:p>
            <a:r>
              <a:rPr lang="ru-RU" dirty="0"/>
              <a:t>Опыт учебно-методической работы за последние 3 года:</a:t>
            </a:r>
          </a:p>
          <a:p>
            <a:r>
              <a:rPr lang="ru-RU" dirty="0"/>
              <a:t>- число разработанных и реализованных учебных курсов: 3</a:t>
            </a:r>
          </a:p>
          <a:p>
            <a:r>
              <a:rPr lang="ru-RU" dirty="0"/>
              <a:t>- число учебников, учебных пособий, прошедших редакционно-издательскую обработку: 2</a:t>
            </a:r>
          </a:p>
          <a:p>
            <a:pPr marL="0" indent="0" defTabSz="911657">
              <a:buFontTx/>
              <a:buNone/>
              <a:defRPr/>
            </a:pPr>
            <a:endParaRPr lang="ru-RU" b="1" u="none" baseline="0" dirty="0" smtClean="0"/>
          </a:p>
          <a:p>
            <a:pPr marL="0" marR="0" indent="0" algn="l" defTabSz="9116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Фактически</a:t>
            </a:r>
            <a:r>
              <a:rPr lang="ru-RU" b="1" baseline="0" dirty="0" smtClean="0"/>
              <a:t> публикаций в базах данных: РИНЦ 13, </a:t>
            </a:r>
            <a:r>
              <a:rPr lang="ru-RU" b="1" baseline="0" dirty="0" err="1" smtClean="0"/>
              <a:t>Скопус</a:t>
            </a:r>
            <a:r>
              <a:rPr lang="ru-RU" b="1" baseline="0" dirty="0" smtClean="0"/>
              <a:t> 0, </a:t>
            </a:r>
            <a:r>
              <a:rPr lang="ru-RU" b="1" baseline="0" dirty="0" err="1" smtClean="0"/>
              <a:t>ВоС</a:t>
            </a:r>
            <a:r>
              <a:rPr lang="ru-RU" b="1" baseline="0" dirty="0" smtClean="0"/>
              <a:t> 1</a:t>
            </a:r>
            <a:endParaRPr lang="ru-RU" b="1" dirty="0" smtClean="0"/>
          </a:p>
          <a:p>
            <a:pPr marL="0" indent="0" defTabSz="911657">
              <a:buFontTx/>
              <a:buNone/>
              <a:defRPr/>
            </a:pPr>
            <a:endParaRPr lang="ru-RU" b="1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Сведения о претенденте, участвующем в конкурсе на замещение должности профессора ( 1.0 ст.):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Научная специальность: Германские </a:t>
            </a:r>
            <a:r>
              <a:rPr lang="ru-RU" b="1" dirty="0" smtClean="0"/>
              <a:t>языки;</a:t>
            </a:r>
            <a:endParaRPr lang="ru-RU" b="1" dirty="0"/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Ученая степень: Доктор филологических наук </a:t>
            </a:r>
            <a:r>
              <a:rPr lang="ru-RU" b="1" dirty="0" smtClean="0"/>
              <a:t>;</a:t>
            </a:r>
            <a:endParaRPr lang="ru-RU" b="1" dirty="0"/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Научно-педагогический стаж: 41 год </a:t>
            </a:r>
            <a:r>
              <a:rPr lang="ru-RU" b="1" dirty="0" smtClean="0"/>
              <a:t>;</a:t>
            </a:r>
            <a:endParaRPr lang="ru-RU" b="1" dirty="0"/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Количество публикаций за последние 3 года в изданиях, индексируемых </a:t>
            </a:r>
            <a:r>
              <a:rPr lang="ru-RU" b="1" dirty="0" smtClean="0"/>
              <a:t>РИНЦ/</a:t>
            </a:r>
            <a:r>
              <a:rPr lang="en-US" b="1" dirty="0"/>
              <a:t>WOS</a:t>
            </a:r>
            <a:r>
              <a:rPr lang="ru-RU" b="1" dirty="0"/>
              <a:t>/</a:t>
            </a:r>
            <a:r>
              <a:rPr lang="en-US" b="1" dirty="0"/>
              <a:t>Scopus – </a:t>
            </a:r>
            <a:r>
              <a:rPr lang="ru-RU" b="1" dirty="0" smtClean="0"/>
              <a:t>10/0/0;</a:t>
            </a:r>
            <a:endParaRPr lang="ru-RU" b="1" dirty="0"/>
          </a:p>
          <a:p>
            <a:pPr marL="170936" indent="-170936" defTabSz="911657">
              <a:buFontTx/>
              <a:buChar char="-"/>
              <a:defRPr/>
            </a:pPr>
            <a:r>
              <a:rPr lang="ru-RU" dirty="0"/>
              <a:t>Член правления Союза переводчиков России</a:t>
            </a:r>
          </a:p>
          <a:p>
            <a:pPr defTabSz="911657">
              <a:defRPr/>
            </a:pPr>
            <a:r>
              <a:rPr lang="ru-RU" dirty="0"/>
              <a:t>Опыт учебно-методической работы за последние 3 года: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dirty="0"/>
              <a:t>число учебников, учебных пособий, прошедших редакционно-издательскую обработку – 1;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число </a:t>
            </a:r>
            <a:r>
              <a:rPr lang="ru-RU" dirty="0"/>
              <a:t>разработанных и реализованных учебных курсов – </a:t>
            </a:r>
            <a:r>
              <a:rPr lang="ru-RU" dirty="0" smtClean="0"/>
              <a:t>2;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1" dirty="0" smtClean="0"/>
              <a:t>Фактически</a:t>
            </a:r>
            <a:r>
              <a:rPr lang="ru-RU" b="1" baseline="0" dirty="0" smtClean="0"/>
              <a:t> публикаций в базах данных: РИНЦ 11, </a:t>
            </a:r>
            <a:r>
              <a:rPr lang="ru-RU" b="1" baseline="0" dirty="0" err="1" smtClean="0"/>
              <a:t>Скопус</a:t>
            </a:r>
            <a:r>
              <a:rPr lang="ru-RU" b="1" baseline="0" dirty="0" smtClean="0"/>
              <a:t> 0, </a:t>
            </a:r>
            <a:r>
              <a:rPr lang="ru-RU" b="1" baseline="0" dirty="0" err="1" smtClean="0"/>
              <a:t>ВоС</a:t>
            </a:r>
            <a:r>
              <a:rPr lang="ru-RU" b="1" baseline="0" dirty="0" smtClean="0"/>
              <a:t> 0</a:t>
            </a:r>
            <a:endParaRPr lang="ru-RU" b="1" dirty="0" smtClean="0"/>
          </a:p>
          <a:p>
            <a:pPr marL="0" indent="0">
              <a:buFontTx/>
              <a:buNone/>
            </a:pPr>
            <a:endParaRPr lang="ru-RU" dirty="0"/>
          </a:p>
          <a:p>
            <a:pPr marL="0" indent="0" defTabSz="911657">
              <a:buFontTx/>
              <a:buNone/>
              <a:defRPr/>
            </a:pPr>
            <a:endParaRPr lang="ru-RU" b="1" u="none" baseline="0" dirty="0" smtClean="0"/>
          </a:p>
          <a:p>
            <a:pPr marL="0" indent="0" defTabSz="911657">
              <a:buFontTx/>
              <a:buNone/>
              <a:defRPr/>
            </a:pPr>
            <a:endParaRPr lang="ru-RU" b="1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Сведения о претенденте, участвующем в конкурсе на замещение должности  главного научного сотрудника (0,5 ст.):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Профессор Университета префектуры </a:t>
            </a:r>
            <a:r>
              <a:rPr lang="ru-RU" b="1" dirty="0" err="1"/>
              <a:t>Фукуи</a:t>
            </a:r>
            <a:r>
              <a:rPr lang="ru-RU" b="1" dirty="0"/>
              <a:t> (Япония)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Научная специальность: Финансы, денежное обращение и кредит 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Ученая степень: Доктор экономических наук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Научно-педагогический стаж:  10 лет в России, 21 год в Японии ;</a:t>
            </a:r>
          </a:p>
          <a:p>
            <a:pPr marL="170936" indent="-170936" defTabSz="911657">
              <a:buFontTx/>
              <a:buChar char="-"/>
              <a:defRPr/>
            </a:pPr>
            <a:r>
              <a:rPr lang="ru-RU" b="1" dirty="0"/>
              <a:t>Количество публикаций за последние 3 года в изданиях, индексируемых </a:t>
            </a:r>
            <a:r>
              <a:rPr lang="ru-RU" b="1" dirty="0" smtClean="0"/>
              <a:t>РИНЦ/</a:t>
            </a:r>
            <a:r>
              <a:rPr lang="en-US" b="1" dirty="0"/>
              <a:t>WOS</a:t>
            </a:r>
            <a:r>
              <a:rPr lang="ru-RU" b="1" dirty="0"/>
              <a:t>/</a:t>
            </a:r>
            <a:r>
              <a:rPr lang="en-US" b="1" dirty="0"/>
              <a:t>Scopus –</a:t>
            </a:r>
            <a:r>
              <a:rPr lang="ru-RU" b="1" dirty="0"/>
              <a:t> 6/0/0</a:t>
            </a:r>
            <a:r>
              <a:rPr lang="en-US" b="1" dirty="0"/>
              <a:t> </a:t>
            </a:r>
            <a:r>
              <a:rPr lang="ru-RU" b="1" dirty="0"/>
              <a:t> ;</a:t>
            </a:r>
          </a:p>
          <a:p>
            <a:pPr defTabSz="911657">
              <a:defRPr/>
            </a:pPr>
            <a:r>
              <a:rPr lang="ru-RU" dirty="0"/>
              <a:t>Опыт учебно-методической работы за последние 3 года:</a:t>
            </a:r>
          </a:p>
          <a:p>
            <a:r>
              <a:rPr lang="ru-RU" dirty="0"/>
              <a:t>- число разработанных и реализованных учебных курсов : 3</a:t>
            </a:r>
          </a:p>
          <a:p>
            <a:r>
              <a:rPr lang="ru-RU" dirty="0"/>
              <a:t>- число учебников, учебных пособий, прошедших редакционно-издательскую обработку: 2</a:t>
            </a:r>
          </a:p>
          <a:p>
            <a:pPr marL="170936" indent="-170936" defTabSz="911657">
              <a:buFontTx/>
              <a:buChar char="-"/>
              <a:defRPr/>
            </a:pPr>
            <a:endParaRPr lang="ru-RU" b="1" u="none" baseline="0" dirty="0" smtClean="0"/>
          </a:p>
          <a:p>
            <a:pPr marL="170936" marR="0" indent="-170936" algn="l" defTabSz="9116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1" dirty="0" smtClean="0"/>
              <a:t>Фактически</a:t>
            </a:r>
            <a:r>
              <a:rPr lang="ru-RU" b="1" baseline="0" dirty="0" smtClean="0"/>
              <a:t> публикаций в базах данных: РИНЦ 8, </a:t>
            </a:r>
            <a:r>
              <a:rPr lang="ru-RU" b="1" baseline="0" dirty="0" err="1" smtClean="0"/>
              <a:t>Скопус</a:t>
            </a:r>
            <a:r>
              <a:rPr lang="ru-RU" b="1" baseline="0" dirty="0" smtClean="0"/>
              <a:t> 0, </a:t>
            </a:r>
            <a:r>
              <a:rPr lang="ru-RU" b="1" baseline="0" dirty="0" err="1" smtClean="0"/>
              <a:t>ВоС</a:t>
            </a:r>
            <a:r>
              <a:rPr lang="ru-RU" b="1" baseline="0" dirty="0" smtClean="0"/>
              <a:t> 0</a:t>
            </a:r>
            <a:endParaRPr lang="ru-RU" b="1" dirty="0" smtClean="0"/>
          </a:p>
          <a:p>
            <a:pPr marL="0" indent="0" defTabSz="911657">
              <a:buFontTx/>
              <a:buNone/>
              <a:defRPr/>
            </a:pPr>
            <a:endParaRPr lang="ru-RU" b="1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Биологический факультет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31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Восточный факультет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наук о Земле</a:t>
            </a:r>
            <a:endParaRPr lang="ru-RU" b="1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u="none" dirty="0" smtClean="0"/>
              <a:t>Институт</a:t>
            </a:r>
            <a:r>
              <a:rPr lang="ru-RU" b="1" i="0" u="none" baseline="0" dirty="0" smtClean="0"/>
              <a:t> «Высшая школа менеджмента»</a:t>
            </a:r>
            <a:endParaRPr lang="ru-RU" b="1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Институт истории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Медицински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 факультет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психологии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3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Колонтитул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Санкт-Петербургский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государственный</a:t>
            </a:r>
            <a:r>
              <a:rPr lang="ru-RU" baseline="0" dirty="0" smtClean="0">
                <a:solidFill>
                  <a:schemeClr val="bg1"/>
                </a:solidFill>
              </a:rPr>
              <a:t> университет</a:t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en-US" b="1" baseline="0" dirty="0" smtClean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октября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</a:t>
            </a:r>
            <a:r>
              <a:rPr lang="ru-RU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замещение</a:t>
            </a:r>
            <a:r>
              <a:rPr lang="en-US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конкурсных научно-педагогических должностей  </a:t>
            </a:r>
            <a:r>
              <a:rPr lang="ru-RU" sz="31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Философия, этика, религиоведение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170581"/>
              </p:ext>
            </p:extLst>
          </p:nvPr>
        </p:nvGraphicFramePr>
        <p:xfrm>
          <a:off x="4644000" y="378904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51841349"/>
              </p:ext>
            </p:extLst>
          </p:nvPr>
        </p:nvGraphicFramePr>
        <p:xfrm>
          <a:off x="159682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20592681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268760"/>
            <a:ext cx="3888432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 err="1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конфликтологии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04" y="1809398"/>
            <a:ext cx="43925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Стребков</a:t>
            </a: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Александр Иванович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проектов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СПбГУ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1;</a:t>
            </a:r>
          </a:p>
          <a:p>
            <a:r>
              <a:rPr lang="ru-RU" sz="16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Института философии СПбГУ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</a:p>
          <a:p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единогласно,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«н/д»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бизнес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83401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7567290"/>
              </p:ext>
            </p:extLst>
          </p:nvPr>
        </p:nvGraphicFramePr>
        <p:xfrm>
          <a:off x="107504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22117650"/>
              </p:ext>
            </p:extLst>
          </p:nvPr>
        </p:nvGraphicFramePr>
        <p:xfrm>
          <a:off x="4633739" y="119675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7060" y="1076543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и планирования социально-экономических процессов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05" y="2276872"/>
            <a:ext cx="3888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Кузнецов Юрий </a:t>
            </a: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Викторович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проектов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СПбГУ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6;</a:t>
            </a:r>
          </a:p>
          <a:p>
            <a:r>
              <a:rPr lang="ru-RU" sz="16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Экономического факультета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</a:p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«за» – «единогласно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».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spc="50" dirty="0" smtClean="0">
                <a:ln w="11430"/>
                <a:solidFill>
                  <a:srgbClr val="9F2B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НА ЗАМЕЩЕНИЕ</a:t>
            </a:r>
            <a:br>
              <a:rPr lang="ru-RU" sz="3600" b="1" spc="50" dirty="0" smtClean="0">
                <a:ln w="11430"/>
                <a:solidFill>
                  <a:srgbClr val="9F2B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9F2B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ДОЛЖНОСТИ ПРОФЕССОРА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46232"/>
              </p:ext>
            </p:extLst>
          </p:nvPr>
        </p:nvGraphicFramePr>
        <p:xfrm>
          <a:off x="4283968" y="3573016"/>
          <a:ext cx="4932048" cy="309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1733748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2474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ихтиологии и гидробиологии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79502593"/>
              </p:ext>
            </p:extLst>
          </p:nvPr>
        </p:nvGraphicFramePr>
        <p:xfrm>
          <a:off x="179512" y="395712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Краюшкина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Людмила Сергеевна</a:t>
            </a:r>
            <a:endParaRPr lang="en-US" sz="16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коллектива кафедры СПбГУ: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«единогласно», «против» – 0, «н/д» - 0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Ученого совета Биологического факультета 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–«единогласно»,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«против» - 0, «н/д» 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науки и общественное здравоохранение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640095"/>
              </p:ext>
            </p:extLst>
          </p:nvPr>
        </p:nvGraphicFramePr>
        <p:xfrm>
          <a:off x="4633573" y="386104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40647803"/>
              </p:ext>
            </p:extLst>
          </p:nvPr>
        </p:nvGraphicFramePr>
        <p:xfrm>
          <a:off x="4644000" y="119675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40077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здравоохранения и медицинского права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56713526"/>
              </p:ext>
            </p:extLst>
          </p:nvPr>
        </p:nvGraphicFramePr>
        <p:xfrm>
          <a:off x="179512" y="422108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2140406"/>
            <a:ext cx="45365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Акулин Игорь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Михайлович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Квалификационной кадровой комиссии: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</a:t>
            </a:r>
            <a:r>
              <a:rPr lang="ru-RU" sz="1400" dirty="0" smtClean="0"/>
              <a:t>организации </a:t>
            </a:r>
            <a:r>
              <a:rPr lang="ru-RU" sz="1400" dirty="0"/>
              <a:t>здравоохранения и медицинского </a:t>
            </a:r>
            <a:r>
              <a:rPr lang="ru-RU" sz="1400" dirty="0" smtClean="0"/>
              <a:t>права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«9», «против» – 0, «н/д» - 0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Медицинского факультета: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«единогласно»,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совет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Юридического факультета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«18»,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0.</a:t>
            </a:r>
          </a:p>
          <a:p>
            <a:pPr>
              <a:defRPr/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науки и общественное здравоохранение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799803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94095627"/>
              </p:ext>
            </p:extLst>
          </p:nvPr>
        </p:nvGraphicFramePr>
        <p:xfrm>
          <a:off x="4644000" y="119675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40078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инфекционных болезней, эпидемиологии и </a:t>
            </a:r>
            <a:r>
              <a:rPr lang="ru-RU" sz="2400" dirty="0" err="1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дерматовенерологии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5896211"/>
              </p:ext>
            </p:extLst>
          </p:nvPr>
        </p:nvGraphicFramePr>
        <p:xfrm>
          <a:off x="25152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140406"/>
            <a:ext cx="4176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Яковлев Алексей </a:t>
            </a:r>
            <a:r>
              <a:rPr lang="ru-RU" sz="1600" b="1" u="sng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Авенирович</a:t>
            </a:r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Квалификационной кадровой комиссии: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инфекционных болезней, эпидемиологии и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дерматовенерологии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: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«единогласно», «против» – 0, «н/д» - 0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Медицинского факультета: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«единогласно»,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 информационные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941749"/>
              </p:ext>
            </p:extLst>
          </p:nvPr>
        </p:nvGraphicFramePr>
        <p:xfrm>
          <a:off x="4644000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43117277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2474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прикладной кибернетики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05703690"/>
              </p:ext>
            </p:extLst>
          </p:nvPr>
        </p:nvGraphicFramePr>
        <p:xfrm>
          <a:off x="179512" y="3501008"/>
          <a:ext cx="4500000" cy="30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Юлдашев Марат Владимирович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коллектива кафедры СПбГУ: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«единогласно», «против» – 0, «н/д» - 0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Ученого совета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Математико-механического факультета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–«единогласно»,  «против» - 0, «н/д» – 0.</a:t>
            </a:r>
          </a:p>
        </p:txBody>
      </p:sp>
    </p:spTree>
    <p:extLst>
      <p:ext uri="{BB962C8B-B14F-4D97-AF65-F5344CB8AC3E}">
        <p14:creationId xmlns:p14="http://schemas.microsoft.com/office/powerpoint/2010/main" val="15242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 информационные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99668"/>
              </p:ext>
            </p:extLst>
          </p:nvPr>
        </p:nvGraphicFramePr>
        <p:xfrm>
          <a:off x="4644000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87359249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2474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прикладной кибернетики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39141545"/>
              </p:ext>
            </p:extLst>
          </p:nvPr>
        </p:nvGraphicFramePr>
        <p:xfrm>
          <a:off x="179512" y="395712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Юлдашев Ренат Владимирович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коллектива кафедры СПбГУ: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«единогласно», «против» – 0, «н/д» - 0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Ученого совета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Математико-механического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–«единогласно»,  «против» - 0, «н/д» – 0.</a:t>
            </a:r>
          </a:p>
        </p:txBody>
      </p:sp>
    </p:spTree>
    <p:extLst>
      <p:ext uri="{BB962C8B-B14F-4D97-AF65-F5344CB8AC3E}">
        <p14:creationId xmlns:p14="http://schemas.microsoft.com/office/powerpoint/2010/main" val="34759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48783"/>
              </p:ext>
            </p:extLst>
          </p:nvPr>
        </p:nvGraphicFramePr>
        <p:xfrm>
          <a:off x="4644000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06004390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1725" y="1452264"/>
            <a:ext cx="3888432" cy="70788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теории вероятностей и математической статистики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03396381"/>
              </p:ext>
            </p:extLst>
          </p:nvPr>
        </p:nvGraphicFramePr>
        <p:xfrm>
          <a:off x="179512" y="395712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204864"/>
            <a:ext cx="41764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Петров Валентин Владимирович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коллектива кафедры СПбГУ: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«единогласно», «против» – 0, «н/д» - 0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Ученого совета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Математико-механического факультета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–«единогласно»,  «против» - 0, «н/д» – 0.</a:t>
            </a:r>
          </a:p>
        </p:txBody>
      </p:sp>
    </p:spTree>
    <p:extLst>
      <p:ext uri="{BB962C8B-B14F-4D97-AF65-F5344CB8AC3E}">
        <p14:creationId xmlns:p14="http://schemas.microsoft.com/office/powerpoint/2010/main" val="626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Прикладная математика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855998"/>
              </p:ext>
            </p:extLst>
          </p:nvPr>
        </p:nvGraphicFramePr>
        <p:xfrm>
          <a:off x="4499992" y="3573016"/>
          <a:ext cx="4536504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6905234"/>
              </p:ext>
            </p:extLst>
          </p:nvPr>
        </p:nvGraphicFramePr>
        <p:xfrm>
          <a:off x="4139952" y="548680"/>
          <a:ext cx="50040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08720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вычислительных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методов механики деформируемого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16311405"/>
              </p:ext>
            </p:extLst>
          </p:nvPr>
        </p:nvGraphicFramePr>
        <p:xfrm>
          <a:off x="-34318" y="3957061"/>
          <a:ext cx="4716016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056199"/>
            <a:ext cx="41764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Колпак Евгений Петрович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Квалификационной кадровой комиссии: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</a:t>
            </a:r>
            <a:r>
              <a:rPr lang="ru-RU" sz="1400" dirty="0"/>
              <a:t>вычислительных методов механики деформируемого </a:t>
            </a:r>
            <a:r>
              <a:rPr lang="ru-RU" sz="1400" dirty="0" smtClean="0"/>
              <a:t>тела: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9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«против» – 0, «воздержавшихся» - 0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Факультета прикладной математики-процессов управления: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12,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ЗАВЕДУЮЩИХ КАФЕДРАМИ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Прикладная математика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29930"/>
              </p:ext>
            </p:extLst>
          </p:nvPr>
        </p:nvGraphicFramePr>
        <p:xfrm>
          <a:off x="4499992" y="3573016"/>
          <a:ext cx="4536504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07693472"/>
              </p:ext>
            </p:extLst>
          </p:nvPr>
        </p:nvGraphicFramePr>
        <p:xfrm>
          <a:off x="4139952" y="548680"/>
          <a:ext cx="50040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2474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механики управляемого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2370569"/>
              </p:ext>
            </p:extLst>
          </p:nvPr>
        </p:nvGraphicFramePr>
        <p:xfrm>
          <a:off x="32792" y="3861048"/>
          <a:ext cx="4716016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50662"/>
            <a:ext cx="4176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Шмыров</a:t>
            </a: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Александр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Сергеевич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Квалификационной кадровой комиссии: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</a:t>
            </a:r>
            <a:r>
              <a:rPr lang="ru-RU" sz="1400" dirty="0"/>
              <a:t>механики управляемого </a:t>
            </a:r>
            <a:r>
              <a:rPr lang="ru-RU" sz="1400" dirty="0" smtClean="0"/>
              <a:t>движения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- 13, «против» – 0, «воздержавшихся» - 0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Факультета прикладной математики-процессов управления: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12,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 И АСТРОНОМИЯ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496000"/>
              </p:ext>
            </p:extLst>
          </p:nvPr>
        </p:nvGraphicFramePr>
        <p:xfrm>
          <a:off x="4644000" y="397800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0834951"/>
              </p:ext>
            </p:extLst>
          </p:nvPr>
        </p:nvGraphicFramePr>
        <p:xfrm>
          <a:off x="4644000" y="119675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86299"/>
            <a:ext cx="3888432" cy="70788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0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молекулярной </a:t>
            </a:r>
            <a:r>
              <a:rPr lang="ru-RU" sz="20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спектроскопии</a:t>
            </a:r>
            <a:endParaRPr lang="ru-RU" sz="20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7739538"/>
              </p:ext>
            </p:extLst>
          </p:nvPr>
        </p:nvGraphicFramePr>
        <p:xfrm>
          <a:off x="179512" y="397800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Коузов</a:t>
            </a: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Александр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Петрович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Квалификационной кадровой комиссии: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молекулярной спектроскопии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- 11, «против» – 0, «воздержавшихся» - 0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Физического факультета: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26,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 И АСТРОНОМИЯ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832640"/>
              </p:ext>
            </p:extLst>
          </p:nvPr>
        </p:nvGraphicFramePr>
        <p:xfrm>
          <a:off x="4644000" y="397800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6984111"/>
              </p:ext>
            </p:extLst>
          </p:nvPr>
        </p:nvGraphicFramePr>
        <p:xfrm>
          <a:off x="4644000" y="119675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340187"/>
            <a:ext cx="3888432" cy="40011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общей физики-1</a:t>
            </a:r>
            <a:endParaRPr lang="ru-RU" sz="20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89620752"/>
              </p:ext>
            </p:extLst>
          </p:nvPr>
        </p:nvGraphicFramePr>
        <p:xfrm>
          <a:off x="179512" y="397800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Машек Игорь </a:t>
            </a:r>
            <a:r>
              <a:rPr lang="ru-RU" sz="1600" b="1" u="sng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Чеславович</a:t>
            </a:r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Квалификационной кадровой комиссии: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общей физики-1: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- 24, «против» – 0, «воздержавшихся» - 0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Физического факультета: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26,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бизнес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153385"/>
              </p:ext>
            </p:extLst>
          </p:nvPr>
        </p:nvGraphicFramePr>
        <p:xfrm>
          <a:off x="4644000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61963220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86299"/>
            <a:ext cx="3888432" cy="70788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экономической теории и экономической политики</a:t>
            </a:r>
            <a:endParaRPr lang="ru-RU" sz="20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45082144"/>
              </p:ext>
            </p:extLst>
          </p:nvPr>
        </p:nvGraphicFramePr>
        <p:xfrm>
          <a:off x="179512" y="395712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Алтунян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Армен </a:t>
            </a:r>
            <a:r>
              <a:rPr lang="ru-RU" sz="1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Грантович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коллектива кафедры СПбГУ: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«единогласно», «против» – 0, «н/д» - 0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Ученого совета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Экономического факультета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–«единогласно»,  «против» - 0, «н/д» – 0.</a:t>
            </a:r>
          </a:p>
        </p:txBody>
      </p:sp>
    </p:spTree>
    <p:extLst>
      <p:ext uri="{BB962C8B-B14F-4D97-AF65-F5344CB8AC3E}">
        <p14:creationId xmlns:p14="http://schemas.microsoft.com/office/powerpoint/2010/main" val="31089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936952"/>
              </p:ext>
            </p:extLst>
          </p:nvPr>
        </p:nvGraphicFramePr>
        <p:xfrm>
          <a:off x="4644000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54819718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2474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английской филологии и перевода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9812541"/>
              </p:ext>
            </p:extLst>
          </p:nvPr>
        </p:nvGraphicFramePr>
        <p:xfrm>
          <a:off x="179512" y="395712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Шадрин Виктор Иванович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коллектива кафедры СПбГУ: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«единогласно», «против» – 0, «н/д» - 0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Ученого совета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Филологического факультета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–«единогласно»,  «против» - 0, «н/д» – 0.</a:t>
            </a:r>
          </a:p>
        </p:txBody>
      </p:sp>
    </p:spTree>
    <p:extLst>
      <p:ext uri="{BB962C8B-B14F-4D97-AF65-F5344CB8AC3E}">
        <p14:creationId xmlns:p14="http://schemas.microsoft.com/office/powerpoint/2010/main" val="42116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ГЛАВНОГО НАУЧНОГО СОТРУДНИКА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5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бизнес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489698"/>
              </p:ext>
            </p:extLst>
          </p:nvPr>
        </p:nvGraphicFramePr>
        <p:xfrm>
          <a:off x="4644000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8353395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86299"/>
            <a:ext cx="3888432" cy="70788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азиатских экономических исследований</a:t>
            </a:r>
            <a:endParaRPr lang="ru-RU" sz="20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42816261"/>
              </p:ext>
            </p:extLst>
          </p:nvPr>
        </p:nvGraphicFramePr>
        <p:xfrm>
          <a:off x="179512" y="395712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Белов Андрей Васильевич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коллектива кафедры СПбГУ: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«единогласно», «против» – 0, «н/д» - 0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Ученого совета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Экономического факультета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–«единогласно»,  «против» - 0, «н/д» – 0.</a:t>
            </a:r>
          </a:p>
        </p:txBody>
      </p:sp>
    </p:spTree>
    <p:extLst>
      <p:ext uri="{BB962C8B-B14F-4D97-AF65-F5344CB8AC3E}">
        <p14:creationId xmlns:p14="http://schemas.microsoft.com/office/powerpoint/2010/main" val="36298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ВЕДУЩЕГО НАУЧНОГО СОТРУДНИКА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 И АСТРОНОМИЯ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155199"/>
              </p:ext>
            </p:extLst>
          </p:nvPr>
        </p:nvGraphicFramePr>
        <p:xfrm>
          <a:off x="4644000" y="397800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64055387"/>
              </p:ext>
            </p:extLst>
          </p:nvPr>
        </p:nvGraphicFramePr>
        <p:xfrm>
          <a:off x="4644000" y="119675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340187"/>
            <a:ext cx="3888432" cy="40011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0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физики атмосферы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46689185"/>
              </p:ext>
            </p:extLst>
          </p:nvPr>
        </p:nvGraphicFramePr>
        <p:xfrm>
          <a:off x="179512" y="397800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Ионов Дмитрий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Викторович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Квалификационной кадровой комиссии: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физики атмосферы: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- 15, «против» – 0, «воздержавшихся» - 0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Физического факультета: 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26,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НА ЗАМЕЩЕНИЕ ДОЛЖНОСТЕЙ ПРЕПОДАВАТЕЛЕЙ-ПРАКТИКОВ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686590"/>
              </p:ext>
            </p:extLst>
          </p:nvPr>
        </p:nvGraphicFramePr>
        <p:xfrm>
          <a:off x="4644000" y="399807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38154208"/>
              </p:ext>
            </p:extLst>
          </p:nvPr>
        </p:nvGraphicFramePr>
        <p:xfrm>
          <a:off x="179404" y="393305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85392067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цитологии и гистологии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04" y="1916832"/>
            <a:ext cx="43205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Харазова</a:t>
            </a: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Александра Давидовна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проектов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СПбГУ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3;</a:t>
            </a:r>
          </a:p>
          <a:p>
            <a:r>
              <a:rPr lang="ru-RU" sz="16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Биологического факультета</a:t>
            </a:r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единогласно,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«н/д»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697474"/>
              </p:ext>
            </p:extLst>
          </p:nvPr>
        </p:nvGraphicFramePr>
        <p:xfrm>
          <a:off x="107504" y="1556792"/>
          <a:ext cx="8928992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1456"/>
                <a:gridCol w="1521249"/>
                <a:gridCol w="1785548"/>
                <a:gridCol w="1975649"/>
                <a:gridCol w="1905090"/>
              </a:tblGrid>
              <a:tr h="14641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ФИО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Должность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Заключение </a:t>
                      </a:r>
                      <a:r>
                        <a:rPr lang="ru-RU" sz="1600" b="1" dirty="0" err="1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Квалификационнойкадровой</a:t>
                      </a:r>
                      <a:r>
                        <a:rPr lang="ru-RU" sz="1600" b="1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комиссии</a:t>
                      </a:r>
                      <a:endParaRPr lang="ru-RU" sz="1600" b="1" i="0" u="none" strike="noStrike" dirty="0" smtClean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Кафедра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Ученый совет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28325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err="1" smtClean="0">
                          <a:solidFill>
                            <a:srgbClr val="9F2B2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Пушин</a:t>
                      </a:r>
                      <a:r>
                        <a:rPr lang="ru-RU" sz="14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Олег Михайлович</a:t>
                      </a:r>
                      <a:endParaRPr lang="ru-RU" sz="1400" b="0" i="0" u="none" strike="noStrike" baseline="0" dirty="0" smtClean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endParaRPr lang="ru-RU" sz="1400" b="0" i="0" u="none" strike="noStrike" baseline="0" dirty="0" smtClean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ассистент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канд</a:t>
                      </a:r>
                      <a:r>
                        <a:rPr lang="ru-RU" sz="1400" b="1" kern="1200" dirty="0" smtClean="0">
                          <a:solidFill>
                            <a:srgbClr val="9F2B22"/>
                          </a:solidFill>
                          <a:latin typeface="+mn-lt"/>
                          <a:ea typeface="+mn-ea"/>
                          <a:cs typeface="+mn-cs"/>
                        </a:rPr>
                        <a:t>идатура рекомендована</a:t>
                      </a:r>
                      <a:endParaRPr lang="ru-RU" sz="1400" b="1" kern="1200" dirty="0">
                        <a:solidFill>
                          <a:srgbClr val="9F2B2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английского языка для обществоведческих факультетов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Calibri"/>
                        </a:rPr>
                        <a:t>«за»</a:t>
                      </a:r>
                      <a:r>
                        <a:rPr lang="ru-RU" sz="14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Calibri"/>
                        </a:rPr>
                        <a:t>единогласно</a:t>
                      </a:r>
                      <a:endParaRPr lang="ru-RU" sz="1400" b="1" i="0" u="none" strike="noStrike" dirty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 – </a:t>
                      </a:r>
                      <a:r>
                        <a:rPr lang="ru-RU" sz="1400" b="0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4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Института истории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– 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4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624736" cy="7060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13826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АЛЬТЕРНАТИВНЫЙ КОНКУРС </a:t>
            </a:r>
          </a:p>
          <a:p>
            <a:pPr marL="0" indent="0" algn="ctr">
              <a:buNone/>
            </a:pPr>
            <a:r>
              <a:rPr lang="ru-RU" sz="3600" b="1" i="1" spc="50" dirty="0" smtClean="0">
                <a:ln w="11430"/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ЗАМЕЩЕНИЕ ДОЛЖНОСТИ</a:t>
            </a:r>
          </a:p>
          <a:p>
            <a:pPr marL="0" indent="0" algn="ctr">
              <a:buNone/>
            </a:pPr>
            <a:r>
              <a:rPr lang="ru-RU" sz="3600" b="1" i="1" spc="50" dirty="0" smtClean="0">
                <a:ln w="11430"/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СТАРШЕГО ПРЕПОДАВАТЕЛЯ</a:t>
            </a:r>
          </a:p>
          <a:p>
            <a:pPr marL="0" indent="0" algn="ctr">
              <a:buNone/>
            </a:pPr>
            <a:r>
              <a:rPr lang="ru-RU" sz="3600" b="1" i="1" spc="50" dirty="0" smtClean="0">
                <a:ln w="11430"/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(ПРЕПОДАВАТЕЛЯ-ПРАКТИКА)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иностранных языков для факультета искусств </a:t>
            </a:r>
            <a:r>
              <a:rPr lang="ru-RU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96752"/>
            <a:ext cx="80581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defRPr/>
            </a:pP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Пронько </a:t>
            </a: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Александр </a:t>
            </a: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Георгиевич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Квалификационной кадровой комиссии: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кандидатура рекомендована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</a:t>
            </a:r>
            <a:r>
              <a:rPr lang="ru-RU" sz="1600" dirty="0" smtClean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иностранных </a:t>
            </a:r>
            <a:r>
              <a:rPr lang="ru-RU" sz="160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языков для факультета </a:t>
            </a:r>
            <a:r>
              <a:rPr lang="ru-RU" sz="1600" dirty="0" smtClean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искусств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единогласно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совет Факультета иностранных языков: 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единогласно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Факультета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искусств: 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единогласно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defRPr/>
            </a:pP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Хрущ </a:t>
            </a: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Кирилл </a:t>
            </a: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Андреевич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Квалификационной кадровой комиссии: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кандидатура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 рекомендована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;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Кафедра </a:t>
            </a:r>
            <a:r>
              <a:rPr lang="ru-RU" sz="160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иностранных языков для факультета </a:t>
            </a:r>
            <a:r>
              <a:rPr lang="ru-RU" sz="1600" dirty="0" smtClean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искусств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» - единогласно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Факультета иностранных языков: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против» - единогласно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Ученый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совет Факультета искусств: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против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» - единогласно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7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Востоковедение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372039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08179276"/>
              </p:ext>
            </p:extLst>
          </p:nvPr>
        </p:nvGraphicFramePr>
        <p:xfrm>
          <a:off x="107504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25893561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арабской филологии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05" y="1844824"/>
            <a:ext cx="3888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Редькин Олег Иванович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</a:p>
          <a:p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проектов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СПбГУ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1;</a:t>
            </a:r>
          </a:p>
          <a:p>
            <a:r>
              <a:rPr lang="ru-RU" sz="16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Восточного факультета</a:t>
            </a:r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единогласно,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«н/д»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Земле и смежные экологические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060350"/>
              </p:ext>
            </p:extLst>
          </p:nvPr>
        </p:nvGraphicFramePr>
        <p:xfrm>
          <a:off x="4673791" y="404090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10593830"/>
              </p:ext>
            </p:extLst>
          </p:nvPr>
        </p:nvGraphicFramePr>
        <p:xfrm>
          <a:off x="200389" y="404090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14156070"/>
              </p:ext>
            </p:extLst>
          </p:nvPr>
        </p:nvGraphicFramePr>
        <p:xfrm>
          <a:off x="4673791" y="126876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268760"/>
            <a:ext cx="3888432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минералогии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368" y="1916832"/>
            <a:ext cx="41816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Брусницын Алексей Ильич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проектов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СПбГУ –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Института наук о Земле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  <a:endParaRPr lang="ru-RU" sz="16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единогласно,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0.</a:t>
            </a:r>
          </a:p>
          <a:p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бизнес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086855"/>
              </p:ext>
            </p:extLst>
          </p:nvPr>
        </p:nvGraphicFramePr>
        <p:xfrm>
          <a:off x="4673791" y="404090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0975767"/>
              </p:ext>
            </p:extLst>
          </p:nvPr>
        </p:nvGraphicFramePr>
        <p:xfrm>
          <a:off x="200389" y="404090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60531713"/>
              </p:ext>
            </p:extLst>
          </p:nvPr>
        </p:nvGraphicFramePr>
        <p:xfrm>
          <a:off x="4673791" y="126876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04535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организационного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поведения и управления персоналом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6368" y="2230413"/>
            <a:ext cx="45416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Завьялова Елена Кирилловна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проектов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СПбГУ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2;</a:t>
            </a:r>
          </a:p>
          <a:p>
            <a:r>
              <a:rPr lang="ru-RU" sz="16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Института «Высшая школа менеджмента»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  <a:endParaRPr lang="ru-RU" sz="16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единогласно,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- 0, «н/д» – 0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 археология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198516"/>
              </p:ext>
            </p:extLst>
          </p:nvPr>
        </p:nvGraphicFramePr>
        <p:xfrm>
          <a:off x="4644000" y="397800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41293111"/>
              </p:ext>
            </p:extLst>
          </p:nvPr>
        </p:nvGraphicFramePr>
        <p:xfrm>
          <a:off x="4644000" y="1124744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24745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этнографии и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нтропологии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44351656"/>
              </p:ext>
            </p:extLst>
          </p:nvPr>
        </p:nvGraphicFramePr>
        <p:xfrm>
          <a:off x="179512" y="386104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060848"/>
            <a:ext cx="41764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Новожилов Алексей </a:t>
            </a: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Г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еннадьевич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количество выигранных за последние 3 года грантов российских и зарубежных фондов и проектов СПбГУ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0; </a:t>
            </a:r>
          </a:p>
          <a:p>
            <a:r>
              <a:rPr lang="ru-RU" sz="14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Института истории </a:t>
            </a:r>
            <a:r>
              <a:rPr lang="ru-RU" sz="14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ru-RU" sz="1400" b="1" i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единогласно, «против» - 0, «н/д» – 0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науки и общественное здравоохранение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880151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0220211"/>
              </p:ext>
            </p:extLst>
          </p:nvPr>
        </p:nvGraphicFramePr>
        <p:xfrm>
          <a:off x="107504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88199974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268760"/>
            <a:ext cx="3888432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физиологии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04" y="2082162"/>
            <a:ext cx="43205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Веселкин</a:t>
            </a: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Николай </a:t>
            </a: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Петрович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проектов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СПбГУ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2;</a:t>
            </a:r>
          </a:p>
          <a:p>
            <a:r>
              <a:rPr lang="ru-RU" sz="16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Медицинского факультета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</a:p>
          <a:p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единогласно,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«против» -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«н/д»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79916"/>
              </p:ext>
            </p:extLst>
          </p:nvPr>
        </p:nvGraphicFramePr>
        <p:xfrm>
          <a:off x="4644000" y="3896474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98965857"/>
              </p:ext>
            </p:extLst>
          </p:nvPr>
        </p:nvGraphicFramePr>
        <p:xfrm>
          <a:off x="164291" y="3896474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21642219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80728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психологии личности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291" y="1772816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Костромина Светлана Николаевна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проектов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СПбГУ –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2;</a:t>
            </a:r>
          </a:p>
          <a:p>
            <a:r>
              <a:rPr lang="ru-RU" sz="1600" b="1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Факультета психологии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</a:p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_01_SPbU_template_4x3_ру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2016_01_SPbU_template_4x3_ру (1)</Template>
  <TotalTime>7341</TotalTime>
  <Words>2474</Words>
  <Application>Microsoft Office PowerPoint</Application>
  <PresentationFormat>Экран (4:3)</PresentationFormat>
  <Paragraphs>360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2016_01_SPbU_template_4x3_ру (1)</vt:lpstr>
      <vt:lpstr>  Выборы 30 октября  Кандидаты на замещение  конкурсных научно-педагогических должностей   </vt:lpstr>
      <vt:lpstr>Презентация PowerPoint</vt:lpstr>
      <vt:lpstr>Биологические науки</vt:lpstr>
      <vt:lpstr>Востоковедение</vt:lpstr>
      <vt:lpstr>Науки о Земле и смежные экологические науки</vt:lpstr>
      <vt:lpstr>Экономика и бизнес</vt:lpstr>
      <vt:lpstr>История и археология</vt:lpstr>
      <vt:lpstr>Медицинские науки и общественное здравоохранение</vt:lpstr>
      <vt:lpstr>Психологические науки</vt:lpstr>
      <vt:lpstr>Философия, этика, религиоведение</vt:lpstr>
      <vt:lpstr>Экономика и бизнес</vt:lpstr>
      <vt:lpstr>Презентация PowerPoint</vt:lpstr>
      <vt:lpstr>БИОЛОГИЧеские науки</vt:lpstr>
      <vt:lpstr>Медицинские науки и общественное здравоохранение</vt:lpstr>
      <vt:lpstr>Медицинские науки и общественное здравоохранение</vt:lpstr>
      <vt:lpstr>Компьютерные и информационные науки</vt:lpstr>
      <vt:lpstr>Компьютерные и информационные науки</vt:lpstr>
      <vt:lpstr>Математика</vt:lpstr>
      <vt:lpstr>Прикладная математика</vt:lpstr>
      <vt:lpstr>Прикладная математика</vt:lpstr>
      <vt:lpstr>ФИЗИКА И АСТРОНОМИЯ</vt:lpstr>
      <vt:lpstr>ФИЗИКА И АСТРОНОМИЯ</vt:lpstr>
      <vt:lpstr>Экономика и бизнес</vt:lpstr>
      <vt:lpstr>Науки о языках и литературе</vt:lpstr>
      <vt:lpstr>Презентация PowerPoint</vt:lpstr>
      <vt:lpstr>Экономика и бизнес</vt:lpstr>
      <vt:lpstr>Презентация PowerPoint</vt:lpstr>
      <vt:lpstr>ФИЗИКА И АСТРОНОМИЯ</vt:lpstr>
      <vt:lpstr>Презентация PowerPoint</vt:lpstr>
      <vt:lpstr>Науки о языках и литературе</vt:lpstr>
      <vt:lpstr>Презентация PowerPoint</vt:lpstr>
      <vt:lpstr> Кафедра иностранных языков для факультета искусств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Надежда Владимировна</dc:creator>
  <cp:lastModifiedBy>Еремеев Владимир Валерьевич</cp:lastModifiedBy>
  <cp:revision>797</cp:revision>
  <cp:lastPrinted>2017-10-26T12:49:29Z</cp:lastPrinted>
  <dcterms:created xsi:type="dcterms:W3CDTF">2016-09-12T12:14:30Z</dcterms:created>
  <dcterms:modified xsi:type="dcterms:W3CDTF">2017-10-30T12:37:15Z</dcterms:modified>
</cp:coreProperties>
</file>