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1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3.xml" ContentType="application/vnd.openxmlformats-officedocument.presentationml.notesSlide+xml"/>
  <Override PartName="/ppt/charts/chart23.xml" ContentType="application/vnd.openxmlformats-officedocument.drawingml.chart+xml"/>
  <Override PartName="/ppt/theme/themeOverride1.xml" ContentType="application/vnd.openxmlformats-officedocument.themeOverride+xml"/>
  <Override PartName="/ppt/charts/chart24.xml" ContentType="application/vnd.openxmlformats-officedocument.drawingml.chart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3" r:id="rId3"/>
    <p:sldId id="340" r:id="rId4"/>
    <p:sldId id="341" r:id="rId5"/>
    <p:sldId id="320" r:id="rId6"/>
    <p:sldId id="344" r:id="rId7"/>
    <p:sldId id="323" r:id="rId8"/>
    <p:sldId id="350" r:id="rId9"/>
    <p:sldId id="359" r:id="rId10"/>
    <p:sldId id="347" r:id="rId11"/>
    <p:sldId id="349" r:id="rId12"/>
    <p:sldId id="335" r:id="rId13"/>
    <p:sldId id="348" r:id="rId14"/>
    <p:sldId id="362" r:id="rId15"/>
    <p:sldId id="353" r:id="rId16"/>
    <p:sldId id="357" r:id="rId17"/>
    <p:sldId id="36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F2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7" autoAdjust="0"/>
    <p:restoredTop sz="77366" autoAdjust="0"/>
  </p:normalViewPr>
  <p:slideViewPr>
    <p:cSldViewPr>
      <p:cViewPr>
        <p:scale>
          <a:sx n="110" d="100"/>
          <a:sy n="110" d="100"/>
        </p:scale>
        <p:origin x="-1644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1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Учебная работа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1489160</c:v>
                </c:pt>
                <c:pt idx="1">
                  <c:v>1052000</c:v>
                </c:pt>
                <c:pt idx="2">
                  <c:v>1617900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Развитие кадрового потенциала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230000</c:v>
                </c:pt>
                <c:pt idx="1">
                  <c:v>522500</c:v>
                </c:pt>
                <c:pt idx="2">
                  <c:v>392000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Организационная работа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4113214</c:v>
                </c:pt>
                <c:pt idx="1">
                  <c:v>4169000</c:v>
                </c:pt>
                <c:pt idx="2">
                  <c:v>2748940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Публикационная активность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8059963</c:v>
                </c:pt>
                <c:pt idx="1">
                  <c:v>6191583</c:v>
                </c:pt>
                <c:pt idx="2">
                  <c:v>10169323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Учебно-методическая работа 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1842039</c:v>
                </c:pt>
                <c:pt idx="1">
                  <c:v>1531616</c:v>
                </c:pt>
                <c:pt idx="2">
                  <c:v>1719380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Научная деятельность</c:v>
                </c:pt>
              </c:strCache>
            </c:strRef>
          </c:tx>
          <c:cat>
            <c:strRef>
              <c:f>Лист1!$B$1:$D$1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Лист1!$B$7:$D$7</c:f>
              <c:numCache>
                <c:formatCode>General</c:formatCode>
                <c:ptCount val="3"/>
                <c:pt idx="0">
                  <c:v>10438281</c:v>
                </c:pt>
                <c:pt idx="1">
                  <c:v>9600735</c:v>
                </c:pt>
                <c:pt idx="2">
                  <c:v>6948469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684288"/>
        <c:axId val="84631552"/>
      </c:lineChart>
      <c:catAx>
        <c:axId val="36684288"/>
        <c:scaling>
          <c:orientation val="minMax"/>
        </c:scaling>
        <c:delete val="0"/>
        <c:axPos val="b"/>
        <c:majorTickMark val="out"/>
        <c:minorTickMark val="none"/>
        <c:tickLblPos val="nextTo"/>
        <c:crossAx val="84631552"/>
        <c:crosses val="autoZero"/>
        <c:auto val="1"/>
        <c:lblAlgn val="ctr"/>
        <c:lblOffset val="100"/>
        <c:noMultiLvlLbl val="0"/>
      </c:catAx>
      <c:valAx>
        <c:axId val="846315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6684288"/>
        <c:crosses val="autoZero"/>
        <c:crossBetween val="between"/>
      </c:valAx>
      <c:spPr>
        <a:noFill/>
        <a:ln w="25366">
          <a:noFill/>
        </a:ln>
      </c:spPr>
    </c:plotArea>
    <c:legend>
      <c:legendPos val="r"/>
      <c:layout/>
      <c:overlay val="0"/>
      <c:txPr>
        <a:bodyPr/>
        <a:lstStyle/>
        <a:p>
          <a:pPr>
            <a:defRPr sz="998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933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>
                <a:solidFill>
                  <a:srgbClr val="A50021"/>
                </a:solidFill>
              </a:defRPr>
            </a:pPr>
            <a:r>
              <a:rPr lang="ru-RU" sz="1776" dirty="0" smtClean="0">
                <a:solidFill>
                  <a:srgbClr val="A50021"/>
                </a:solidFill>
              </a:rPr>
              <a:t>Число студентов, участвующих в выполнении  грантов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Студенты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50304"/>
        <c:axId val="43157760"/>
      </c:barChart>
      <c:catAx>
        <c:axId val="4445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157760"/>
        <c:crosses val="autoZero"/>
        <c:auto val="1"/>
        <c:lblAlgn val="ctr"/>
        <c:lblOffset val="100"/>
        <c:noMultiLvlLbl val="0"/>
      </c:catAx>
      <c:valAx>
        <c:axId val="43157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450304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599" dirty="0" smtClean="0"/>
              <a:t>2014</a:t>
            </a:r>
            <a:endParaRPr lang="en-US" sz="1600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399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Лист1!$A$3:$A$3</c:f>
              <c:strCache>
                <c:ptCount val="1"/>
                <c:pt idx="0">
                  <c:v>Курсы на ин. Языке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60</c:v>
                </c:pt>
                <c:pt idx="1">
                  <c:v>2</c:v>
                </c:pt>
                <c:pt idx="2">
                  <c:v>10</c:v>
                </c:pt>
                <c:pt idx="3">
                  <c:v>9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8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599" dirty="0" smtClean="0"/>
              <a:t>2015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173230427657663"/>
          <c:y val="0.24181195386399584"/>
          <c:w val="0.74968123909710838"/>
          <c:h val="0.650420061695271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399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Другое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</c:v>
                </c:pt>
                <c:pt idx="1">
                  <c:v>5</c:v>
                </c:pt>
                <c:pt idx="2">
                  <c:v>10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8">
          <a:noFill/>
        </a:ln>
      </c:spPr>
    </c:plotArea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96521129337154"/>
          <c:y val="1.5079153318119477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0185326341037055"/>
          <c:y val="0.15938916623107452"/>
          <c:w val="0.56783950240868331"/>
          <c:h val="0.5087959261357115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1400" b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Другое</c:v>
                </c:pt>
                <c:pt idx="1">
                  <c:v>Курсы на 
ин. языках</c:v>
                </c:pt>
                <c:pt idx="2">
                  <c:v>Соврем. обр.
технологии</c:v>
                </c:pt>
                <c:pt idx="3">
                  <c:v>Интернационализация</c:v>
                </c:pt>
                <c:pt idx="4">
                  <c:v>Мобильность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</c:v>
                </c:pt>
                <c:pt idx="1">
                  <c:v>2</c:v>
                </c:pt>
                <c:pt idx="2">
                  <c:v>12</c:v>
                </c:pt>
                <c:pt idx="3">
                  <c:v>4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1.8975750553895564E-2"/>
          <c:y val="0.72131625629939122"/>
          <c:w val="0.89428496656300172"/>
          <c:h val="0.26133594445790176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Число НПР, использующих </a:t>
            </a:r>
            <a:r>
              <a:rPr lang="en-US" sz="1787" b="1" i="0" baseline="0" dirty="0" err="1" smtClean="0">
                <a:solidFill>
                  <a:srgbClr val="9F2B22"/>
                </a:solidFill>
              </a:rPr>
              <a:t>BlackBoard</a:t>
            </a:r>
            <a:r>
              <a:rPr lang="ru-RU" sz="1787" b="1" i="0" baseline="0" dirty="0" smtClean="0">
                <a:solidFill>
                  <a:srgbClr val="9F2B22"/>
                </a:solidFill>
              </a:rPr>
              <a:t> 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484241594306640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РИНЦ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64832"/>
        <c:axId val="45171264"/>
      </c:barChart>
      <c:catAx>
        <c:axId val="4306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71264"/>
        <c:crosses val="autoZero"/>
        <c:auto val="1"/>
        <c:lblAlgn val="ctr"/>
        <c:lblOffset val="100"/>
        <c:noMultiLvlLbl val="0"/>
      </c:catAx>
      <c:valAx>
        <c:axId val="451712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3064832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Число курсов, реализуемых в </a:t>
            </a:r>
            <a:r>
              <a:rPr lang="en-US" sz="1787" b="1" i="0" baseline="0" dirty="0" err="1" smtClean="0">
                <a:solidFill>
                  <a:srgbClr val="9F2B22"/>
                </a:solidFill>
              </a:rPr>
              <a:t>BlackBoard</a:t>
            </a:r>
            <a:r>
              <a:rPr lang="ru-RU" sz="1787" b="1" i="0" baseline="0" dirty="0" smtClean="0">
                <a:solidFill>
                  <a:srgbClr val="9F2B22"/>
                </a:solidFill>
              </a:rPr>
              <a:t> 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480966130731676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курсы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3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032832"/>
        <c:axId val="45172992"/>
      </c:barChart>
      <c:catAx>
        <c:axId val="4703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72992"/>
        <c:crosses val="autoZero"/>
        <c:auto val="1"/>
        <c:lblAlgn val="ctr"/>
        <c:lblOffset val="100"/>
        <c:noMultiLvlLbl val="0"/>
      </c:catAx>
      <c:valAx>
        <c:axId val="451729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032832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 Число преподавателей, читающих курсы на иностранном  языке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5770689221665432"/>
          <c:y val="3.81014783373594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914424713043581"/>
          <c:y val="0.36641231679789177"/>
          <c:w val="0.79980148404563234"/>
          <c:h val="0.482483520360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РИНЦ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321344"/>
        <c:axId val="45175296"/>
      </c:barChart>
      <c:catAx>
        <c:axId val="4332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75296"/>
        <c:crosses val="autoZero"/>
        <c:auto val="1"/>
        <c:lblAlgn val="ctr"/>
        <c:lblOffset val="100"/>
        <c:noMultiLvlLbl val="0"/>
      </c:catAx>
      <c:valAx>
        <c:axId val="451752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3321344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Число курсов на иностранном языке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484241594306640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ДОП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53376"/>
        <c:axId val="45176448"/>
      </c:barChart>
      <c:catAx>
        <c:axId val="4445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76448"/>
        <c:crosses val="autoZero"/>
        <c:auto val="1"/>
        <c:lblAlgn val="ctr"/>
        <c:lblOffset val="100"/>
        <c:noMultiLvlLbl val="0"/>
      </c:catAx>
      <c:valAx>
        <c:axId val="45176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4453376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Число образовательных программ  на иностранном языке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484242978850303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986165279881183"/>
          <c:y val="0.36147036108074571"/>
          <c:w val="0.79980148404563234"/>
          <c:h val="0.444051022348570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ДОП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07904"/>
        <c:axId val="45154304"/>
      </c:barChart>
      <c:catAx>
        <c:axId val="4690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54304"/>
        <c:crosses val="autoZero"/>
        <c:auto val="1"/>
        <c:lblAlgn val="ctr"/>
        <c:lblOffset val="100"/>
        <c:noMultiLvlLbl val="0"/>
      </c:catAx>
      <c:valAx>
        <c:axId val="45154304"/>
        <c:scaling>
          <c:orientation val="minMax"/>
          <c:max val="3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6907904"/>
        <c:crosses val="autoZero"/>
        <c:crossBetween val="between"/>
        <c:majorUnit val="1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Число иностранных  студентов на основных образовательных программах 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88358914896265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160932347623315"/>
          <c:y val="0.35117172546294789"/>
          <c:w val="0.8205724600546781"/>
          <c:h val="0.49772411169553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РИНЦ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08928"/>
        <c:axId val="45156032"/>
      </c:barChart>
      <c:catAx>
        <c:axId val="4690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56032"/>
        <c:crosses val="autoZero"/>
        <c:auto val="1"/>
        <c:lblAlgn val="ctr"/>
        <c:lblOffset val="100"/>
        <c:noMultiLvlLbl val="0"/>
      </c:catAx>
      <c:valAx>
        <c:axId val="451560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6908928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776" dirty="0">
                <a:solidFill>
                  <a:srgbClr val="A50021"/>
                </a:solidFill>
              </a:rPr>
              <a:t>Scopus/</a:t>
            </a:r>
            <a:r>
              <a:rPr lang="en-US" sz="1776" dirty="0" err="1">
                <a:solidFill>
                  <a:srgbClr val="A50021"/>
                </a:solidFill>
              </a:rPr>
              <a:t>WoS</a:t>
            </a:r>
            <a:r>
              <a:rPr lang="en-US" sz="1776" dirty="0">
                <a:solidFill>
                  <a:srgbClr val="A50021"/>
                </a:solidFill>
              </a:rPr>
              <a:t> </a:t>
            </a:r>
            <a:r>
              <a:rPr lang="en-US" sz="1776" dirty="0" smtClean="0">
                <a:solidFill>
                  <a:srgbClr val="A50021"/>
                </a:solidFill>
              </a:rPr>
              <a:t>CC </a:t>
            </a:r>
            <a:endParaRPr lang="ru-RU" sz="1776" dirty="0" smtClean="0">
              <a:solidFill>
                <a:srgbClr val="A50021"/>
              </a:solidFill>
            </a:endParaRPr>
          </a:p>
          <a:p>
            <a:pPr>
              <a:defRPr/>
            </a:pPr>
            <a:r>
              <a:rPr lang="ru-RU" sz="1776" b="1" i="0" u="none" strike="noStrike" baseline="0" dirty="0" smtClean="0">
                <a:solidFill>
                  <a:srgbClr val="A50021"/>
                </a:solidFill>
              </a:rPr>
              <a:t>(всего публикаций)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Scopus/WoS CC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</c:v>
                </c:pt>
                <c:pt idx="1">
                  <c:v>23</c:v>
                </c:pt>
                <c:pt idx="2">
                  <c:v>44</c:v>
                </c:pt>
                <c:pt idx="3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78752"/>
        <c:axId val="84635008"/>
      </c:barChart>
      <c:catAx>
        <c:axId val="3757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635008"/>
        <c:crosses val="autoZero"/>
        <c:auto val="1"/>
        <c:lblAlgn val="ctr"/>
        <c:lblOffset val="100"/>
        <c:noMultiLvlLbl val="0"/>
      </c:catAx>
      <c:valAx>
        <c:axId val="84635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578752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Число иностранных  студентов на дополнительных образовательных программах 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484241594306640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ДОП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12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208448"/>
        <c:axId val="45157760"/>
      </c:barChart>
      <c:catAx>
        <c:axId val="4720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57760"/>
        <c:crosses val="autoZero"/>
        <c:auto val="1"/>
        <c:lblAlgn val="ctr"/>
        <c:lblOffset val="100"/>
        <c:noMultiLvlLbl val="0"/>
      </c:catAx>
      <c:valAx>
        <c:axId val="451577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208448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 Всего приглашено в другие вузы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7889841113298707"/>
          <c:y val="3.810147833735949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РИНЦ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100416"/>
        <c:axId val="45160064"/>
      </c:barChart>
      <c:catAx>
        <c:axId val="471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60064"/>
        <c:crosses val="autoZero"/>
        <c:auto val="1"/>
        <c:lblAlgn val="ctr"/>
        <c:lblOffset val="100"/>
        <c:noMultiLvlLbl val="0"/>
      </c:catAx>
      <c:valAx>
        <c:axId val="451600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100416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Всего приглашено в иностранные  вузы</a:t>
            </a:r>
          </a:p>
        </c:rich>
      </c:tx>
      <c:layout>
        <c:manualLayout>
          <c:xMode val="edge"/>
          <c:yMode val="edge"/>
          <c:x val="0.27027931239963238"/>
          <c:y val="3.810147833735949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ДОП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12</c:v>
                </c:pt>
                <c:pt idx="2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348224"/>
        <c:axId val="45161792"/>
      </c:barChart>
      <c:catAx>
        <c:axId val="4734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5161792"/>
        <c:crosses val="autoZero"/>
        <c:auto val="1"/>
        <c:lblAlgn val="ctr"/>
        <c:lblOffset val="100"/>
        <c:noMultiLvlLbl val="0"/>
      </c:catAx>
      <c:valAx>
        <c:axId val="451617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348224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 Контактные часы НПР на полной ставке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7889841113298707"/>
          <c:y val="3.810147833735949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до 100 час</c:v>
                </c:pt>
                <c:pt idx="1">
                  <c:v>100-300</c:v>
                </c:pt>
                <c:pt idx="2">
                  <c:v>300-500</c:v>
                </c:pt>
                <c:pt idx="3">
                  <c:v>500-700</c:v>
                </c:pt>
                <c:pt idx="4">
                  <c:v>более 700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</c:v>
                </c:pt>
                <c:pt idx="1">
                  <c:v>73</c:v>
                </c:pt>
                <c:pt idx="2">
                  <c:v>36</c:v>
                </c:pt>
                <c:pt idx="3">
                  <c:v>12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258112"/>
        <c:axId val="47508288"/>
      </c:barChart>
      <c:catAx>
        <c:axId val="4725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508288"/>
        <c:crosses val="autoZero"/>
        <c:auto val="1"/>
        <c:lblAlgn val="ctr"/>
        <c:lblOffset val="100"/>
        <c:noMultiLvlLbl val="0"/>
      </c:catAx>
      <c:valAx>
        <c:axId val="475082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258112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787" b="1" i="0" baseline="0" dirty="0" smtClean="0">
                <a:solidFill>
                  <a:srgbClr val="9F2B22"/>
                </a:solidFill>
              </a:rPr>
              <a:t>Наполняемость студенческих группа</a:t>
            </a:r>
          </a:p>
        </c:rich>
      </c:tx>
      <c:layout>
        <c:manualLayout>
          <c:xMode val="edge"/>
          <c:yMode val="edge"/>
          <c:x val="0.27027931239963238"/>
          <c:y val="3.810147833735949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учебных групп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1-3 ст.</c:v>
                </c:pt>
                <c:pt idx="1">
                  <c:v>4-6 ст.</c:v>
                </c:pt>
                <c:pt idx="2">
                  <c:v>6-12 ст.</c:v>
                </c:pt>
                <c:pt idx="3">
                  <c:v>13-25 ст</c:v>
                </c:pt>
                <c:pt idx="4">
                  <c:v>26-100  ст.</c:v>
                </c:pt>
                <c:pt idx="5">
                  <c:v>более 100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</c:v>
                </c:pt>
                <c:pt idx="1">
                  <c:v>49</c:v>
                </c:pt>
                <c:pt idx="2">
                  <c:v>50</c:v>
                </c:pt>
                <c:pt idx="3">
                  <c:v>50</c:v>
                </c:pt>
                <c:pt idx="4">
                  <c:v>35</c:v>
                </c:pt>
                <c:pt idx="5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259136"/>
        <c:axId val="47507136"/>
      </c:barChart>
      <c:catAx>
        <c:axId val="4725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507136"/>
        <c:crosses val="autoZero"/>
        <c:auto val="1"/>
        <c:lblAlgn val="ctr"/>
        <c:lblOffset val="100"/>
        <c:noMultiLvlLbl val="0"/>
      </c:catAx>
      <c:valAx>
        <c:axId val="475071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259136"/>
        <c:crosses val="autoZero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87"/>
      </a:pPr>
      <a:endParaRPr lang="ru-RU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9F2B22"/>
                </a:solidFill>
              </a:defRPr>
            </a:pPr>
            <a:r>
              <a:rPr lang="en-US">
                <a:solidFill>
                  <a:srgbClr val="9F2B22"/>
                </a:solidFill>
              </a:rPr>
              <a:t>2017</a:t>
            </a:r>
            <a:endParaRPr lang="ru-RU">
              <a:solidFill>
                <a:srgbClr val="9F2B22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389324503850121"/>
          <c:y val="0.13659084175832373"/>
          <c:w val="0.70236738171501745"/>
          <c:h val="0.55579102321964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University of Pittsburgh (1)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91.5</c:v>
                </c:pt>
                <c:pt idx="2">
                  <c:v>60.8</c:v>
                </c:pt>
                <c:pt idx="3">
                  <c:v>86.8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МГУ (51-100)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72.3</c:v>
                </c:pt>
                <c:pt idx="1">
                  <c:v>52.6</c:v>
                </c:pt>
                <c:pt idx="2">
                  <c:v>89</c:v>
                </c:pt>
                <c:pt idx="3">
                  <c:v>46.3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СПбГУ (100-151)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73.400000000000006</c:v>
                </c:pt>
                <c:pt idx="1">
                  <c:v>11.2</c:v>
                </c:pt>
                <c:pt idx="2">
                  <c:v>66.400000000000006</c:v>
                </c:pt>
                <c:pt idx="3">
                  <c:v>25.6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ВШЭ (151-200)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66.7</c:v>
                </c:pt>
                <c:pt idx="1">
                  <c:v>33.6</c:v>
                </c:pt>
                <c:pt idx="2">
                  <c:v>58.6</c:v>
                </c:pt>
                <c:pt idx="3">
                  <c:v>25.6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865344"/>
        <c:axId val="47509440"/>
      </c:barChart>
      <c:catAx>
        <c:axId val="6386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95" b="1">
                <a:solidFill>
                  <a:srgbClr val="9F2B22"/>
                </a:solidFill>
              </a:defRPr>
            </a:pPr>
            <a:endParaRPr lang="ru-RU"/>
          </a:p>
        </c:txPr>
        <c:crossAx val="47509440"/>
        <c:crosses val="autoZero"/>
        <c:auto val="1"/>
        <c:lblAlgn val="ctr"/>
        <c:lblOffset val="100"/>
        <c:noMultiLvlLbl val="0"/>
      </c:catAx>
      <c:valAx>
        <c:axId val="47509440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95"/>
            </a:pPr>
            <a:endParaRPr lang="ru-RU"/>
          </a:p>
        </c:txPr>
        <c:crossAx val="63865344"/>
        <c:crosses val="autoZero"/>
        <c:crossBetween val="between"/>
      </c:valAx>
      <c:spPr>
        <a:noFill/>
        <a:ln w="25382">
          <a:noFill/>
        </a:ln>
      </c:spPr>
    </c:plotArea>
    <c:legend>
      <c:legendPos val="r"/>
      <c:layout>
        <c:manualLayout>
          <c:xMode val="edge"/>
          <c:yMode val="edge"/>
          <c:x val="0"/>
          <c:y val="0.7819383259911894"/>
          <c:w val="0.31843575418994413"/>
          <c:h val="0.21145374449339208"/>
        </c:manualLayout>
      </c:layout>
      <c:overlay val="0"/>
      <c:txPr>
        <a:bodyPr/>
        <a:lstStyle/>
        <a:p>
          <a:pPr>
            <a:defRPr sz="995" b="1">
              <a:solidFill>
                <a:srgbClr val="9F2B22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6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9F2B22"/>
                </a:solidFill>
              </a:defRPr>
            </a:pPr>
            <a:r>
              <a:rPr lang="en-US" dirty="0" smtClean="0">
                <a:solidFill>
                  <a:srgbClr val="9F2B22"/>
                </a:solidFill>
              </a:rPr>
              <a:t>2016</a:t>
            </a:r>
            <a:endParaRPr lang="ru-RU" dirty="0">
              <a:solidFill>
                <a:srgbClr val="9F2B22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University of Pittsburgh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92.9</c:v>
                </c:pt>
                <c:pt idx="2">
                  <c:v>58.9</c:v>
                </c:pt>
                <c:pt idx="3">
                  <c:v>93.8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МГУ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66.5</c:v>
                </c:pt>
                <c:pt idx="1">
                  <c:v>41.8</c:v>
                </c:pt>
                <c:pt idx="2">
                  <c:v>81.7</c:v>
                </c:pt>
                <c:pt idx="3">
                  <c:v>26.6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СПбГУ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65.400000000000006</c:v>
                </c:pt>
                <c:pt idx="1">
                  <c:v>0</c:v>
                </c:pt>
                <c:pt idx="2">
                  <c:v>71.599999999999994</c:v>
                </c:pt>
                <c:pt idx="3">
                  <c:v>15.6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ВШЭ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Академическая репутация</c:v>
                </c:pt>
                <c:pt idx="1">
                  <c:v>Цитирование на статью</c:v>
                </c:pt>
                <c:pt idx="2">
                  <c:v>Репутация у работодателей</c:v>
                </c:pt>
                <c:pt idx="3">
                  <c:v>Индекс Хирша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57.7</c:v>
                </c:pt>
                <c:pt idx="1">
                  <c:v>26.2</c:v>
                </c:pt>
                <c:pt idx="2">
                  <c:v>59.5</c:v>
                </c:pt>
                <c:pt idx="3">
                  <c:v>26.6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67232"/>
        <c:axId val="67330048"/>
      </c:barChart>
      <c:catAx>
        <c:axId val="4636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 b="1">
                <a:solidFill>
                  <a:srgbClr val="9F2B22"/>
                </a:solidFill>
              </a:defRPr>
            </a:pPr>
            <a:endParaRPr lang="ru-RU"/>
          </a:p>
        </c:txPr>
        <c:crossAx val="67330048"/>
        <c:crosses val="autoZero"/>
        <c:auto val="1"/>
        <c:lblAlgn val="ctr"/>
        <c:lblOffset val="100"/>
        <c:noMultiLvlLbl val="0"/>
      </c:catAx>
      <c:valAx>
        <c:axId val="6733004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46367232"/>
        <c:crosses val="autoZero"/>
        <c:crossBetween val="between"/>
      </c:valAx>
      <c:spPr>
        <a:noFill/>
        <a:ln w="25412">
          <a:noFill/>
        </a:ln>
      </c:spPr>
    </c:plotArea>
    <c:plotVisOnly val="1"/>
    <c:dispBlanksAs val="gap"/>
    <c:showDLblsOverMax val="0"/>
  </c:chart>
  <c:txPr>
    <a:bodyPr/>
    <a:lstStyle/>
    <a:p>
      <a:pPr>
        <a:defRPr sz="1806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776" dirty="0">
                <a:solidFill>
                  <a:srgbClr val="A50021"/>
                </a:solidFill>
              </a:rPr>
              <a:t>Scopus/</a:t>
            </a:r>
            <a:r>
              <a:rPr lang="en-US" sz="1776" dirty="0" err="1">
                <a:solidFill>
                  <a:srgbClr val="A50021"/>
                </a:solidFill>
              </a:rPr>
              <a:t>WoS</a:t>
            </a:r>
            <a:r>
              <a:rPr lang="en-US" sz="1776" dirty="0">
                <a:solidFill>
                  <a:srgbClr val="A50021"/>
                </a:solidFill>
              </a:rPr>
              <a:t> </a:t>
            </a:r>
            <a:r>
              <a:rPr lang="en-US" sz="1776" dirty="0" smtClean="0">
                <a:solidFill>
                  <a:srgbClr val="A50021"/>
                </a:solidFill>
              </a:rPr>
              <a:t>CC</a:t>
            </a:r>
            <a:r>
              <a:rPr lang="ru-RU" sz="1776" dirty="0" smtClean="0">
                <a:solidFill>
                  <a:srgbClr val="A50021"/>
                </a:solidFill>
              </a:rPr>
              <a:t> </a:t>
            </a:r>
          </a:p>
          <a:p>
            <a:pPr>
              <a:defRPr/>
            </a:pPr>
            <a:r>
              <a:rPr lang="ru-RU" sz="1776" dirty="0" smtClean="0">
                <a:solidFill>
                  <a:srgbClr val="A50021"/>
                </a:solidFill>
              </a:rPr>
              <a:t> (доля</a:t>
            </a:r>
            <a:r>
              <a:rPr lang="ru-RU" sz="1776" baseline="0" dirty="0" smtClean="0">
                <a:solidFill>
                  <a:srgbClr val="A50021"/>
                </a:solidFill>
              </a:rPr>
              <a:t> публикующихся  НПР</a:t>
            </a:r>
            <a:r>
              <a:rPr lang="ru-RU" sz="1776" dirty="0" smtClean="0">
                <a:solidFill>
                  <a:srgbClr val="A50021"/>
                </a:solidFill>
              </a:rPr>
              <a:t> или доля публикующихся профессоров и доцентов) 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Scopus/WoS CC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0.09</c:v>
                </c:pt>
                <c:pt idx="1">
                  <c:v>0.115</c:v>
                </c:pt>
                <c:pt idx="2">
                  <c:v>0.22</c:v>
                </c:pt>
                <c:pt idx="3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79264"/>
        <c:axId val="84637312"/>
      </c:barChart>
      <c:catAx>
        <c:axId val="3757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637312"/>
        <c:crosses val="autoZero"/>
        <c:auto val="1"/>
        <c:lblAlgn val="ctr"/>
        <c:lblOffset val="100"/>
        <c:noMultiLvlLbl val="0"/>
      </c:catAx>
      <c:valAx>
        <c:axId val="846373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579264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76" dirty="0" smtClean="0">
                <a:solidFill>
                  <a:srgbClr val="A50021"/>
                </a:solidFill>
              </a:rPr>
              <a:t>РИНЦ</a:t>
            </a:r>
          </a:p>
          <a:p>
            <a:pPr>
              <a:defRPr/>
            </a:pPr>
            <a:r>
              <a:rPr lang="ru-RU" sz="1776" b="1" i="0" u="none" strike="noStrike" baseline="0" dirty="0" smtClean="0">
                <a:solidFill>
                  <a:srgbClr val="A50021"/>
                </a:solidFill>
              </a:rPr>
              <a:t>(всего публикаций)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Scopus/WoS CC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</c:v>
                </c:pt>
                <c:pt idx="1">
                  <c:v>23</c:v>
                </c:pt>
                <c:pt idx="2">
                  <c:v>44</c:v>
                </c:pt>
                <c:pt idx="3">
                  <c:v>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86432"/>
        <c:axId val="84639040"/>
      </c:barChart>
      <c:catAx>
        <c:axId val="3758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4639040"/>
        <c:crosses val="autoZero"/>
        <c:auto val="1"/>
        <c:lblAlgn val="ctr"/>
        <c:lblOffset val="100"/>
        <c:noMultiLvlLbl val="0"/>
      </c:catAx>
      <c:valAx>
        <c:axId val="84639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586432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776" dirty="0" smtClean="0">
                <a:solidFill>
                  <a:srgbClr val="A50021"/>
                </a:solidFill>
              </a:rPr>
              <a:t>РИНЦ </a:t>
            </a:r>
          </a:p>
          <a:p>
            <a:pPr>
              <a:defRPr/>
            </a:pPr>
            <a:r>
              <a:rPr lang="ru-RU" sz="1776" dirty="0" smtClean="0">
                <a:solidFill>
                  <a:srgbClr val="A50021"/>
                </a:solidFill>
              </a:rPr>
              <a:t>(доля публикующихся  НПР </a:t>
            </a:r>
          </a:p>
          <a:p>
            <a:pPr>
              <a:defRPr/>
            </a:pPr>
            <a:r>
              <a:rPr lang="ru-RU" sz="1776" dirty="0" smtClean="0">
                <a:solidFill>
                  <a:srgbClr val="A50021"/>
                </a:solidFill>
              </a:rPr>
              <a:t>или доля публикующихся профессоров и доцентов) 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Scopus/WoS CC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0.09</c:v>
                </c:pt>
                <c:pt idx="1">
                  <c:v>0.115</c:v>
                </c:pt>
                <c:pt idx="2">
                  <c:v>0.22</c:v>
                </c:pt>
                <c:pt idx="3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91872"/>
        <c:axId val="33727616"/>
      </c:barChart>
      <c:catAx>
        <c:axId val="40591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727616"/>
        <c:crosses val="autoZero"/>
        <c:auto val="1"/>
        <c:lblAlgn val="ctr"/>
        <c:lblOffset val="100"/>
        <c:noMultiLvlLbl val="0"/>
      </c:catAx>
      <c:valAx>
        <c:axId val="3372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91872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b="1" i="0" baseline="0" dirty="0" smtClean="0">
                <a:solidFill>
                  <a:srgbClr val="9F2B22"/>
                </a:solidFill>
              </a:rPr>
              <a:t>Подано заявок на внешние гранты</a:t>
            </a:r>
            <a:endParaRPr lang="ru-RU" sz="1800" b="1" i="0" baseline="0" dirty="0">
              <a:solidFill>
                <a:srgbClr val="9F2B22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734706414065304"/>
          <c:y val="0.2489741459482919"/>
          <c:w val="0.74165866018831383"/>
          <c:h val="0.53804030008060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Подано заявок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79</c:v>
                </c:pt>
                <c:pt idx="1">
                  <c:v>65</c:v>
                </c:pt>
                <c:pt idx="2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80224"/>
        <c:axId val="33729344"/>
      </c:barChart>
      <c:catAx>
        <c:axId val="4018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729344"/>
        <c:crosses val="autoZero"/>
        <c:auto val="1"/>
        <c:lblAlgn val="ctr"/>
        <c:lblOffset val="100"/>
        <c:noMultiLvlLbl val="0"/>
      </c:catAx>
      <c:valAx>
        <c:axId val="337293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0180224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>
                <a:solidFill>
                  <a:srgbClr val="9F2B22"/>
                </a:solidFill>
              </a:rPr>
              <a:t>Объем привлеченных</a:t>
            </a:r>
            <a:r>
              <a:rPr lang="ru-RU" sz="1800" baseline="0" dirty="0" smtClean="0">
                <a:solidFill>
                  <a:srgbClr val="9F2B22"/>
                </a:solidFill>
              </a:rPr>
              <a:t> средств (млн. руб.)</a:t>
            </a:r>
            <a:endParaRPr lang="ru-RU" sz="1800" dirty="0">
              <a:solidFill>
                <a:srgbClr val="9F2B22"/>
              </a:solidFill>
            </a:endParaRPr>
          </a:p>
        </c:rich>
      </c:tx>
      <c:layout>
        <c:manualLayout>
          <c:xMode val="edge"/>
          <c:yMode val="edge"/>
          <c:x val="0.10066649733299467"/>
          <c:y val="5.446536530013847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32515579077072"/>
          <c:y val="0.29648176346419353"/>
          <c:w val="0.71988508010894414"/>
          <c:h val="0.53838445988849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Подано заявок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18.516999999999999</c:v>
                </c:pt>
                <c:pt idx="1">
                  <c:v>25.34</c:v>
                </c:pt>
                <c:pt idx="2">
                  <c:v>31.405000000000001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92384"/>
        <c:axId val="33731072"/>
      </c:barChart>
      <c:catAx>
        <c:axId val="4059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731072"/>
        <c:crosses val="autoZero"/>
        <c:auto val="1"/>
        <c:lblAlgn val="ctr"/>
        <c:lblOffset val="100"/>
        <c:noMultiLvlLbl val="0"/>
      </c:catAx>
      <c:valAx>
        <c:axId val="337310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0592384"/>
        <c:crosses val="autoZero"/>
        <c:crossBetween val="between"/>
      </c:valAx>
      <c:spPr>
        <a:noFill/>
        <a:ln w="25349">
          <a:noFill/>
        </a:ln>
      </c:spPr>
    </c:plotArea>
    <c:plotVisOnly val="1"/>
    <c:dispBlanksAs val="gap"/>
    <c:showDLblsOverMax val="0"/>
  </c:chart>
  <c:txPr>
    <a:bodyPr/>
    <a:lstStyle/>
    <a:p>
      <a:pPr>
        <a:defRPr sz="1754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>
                <a:solidFill>
                  <a:srgbClr val="A50021"/>
                </a:solidFill>
              </a:rPr>
              <a:t>Доля</a:t>
            </a:r>
            <a:r>
              <a:rPr lang="ru-RU" sz="1800" baseline="0" dirty="0" smtClean="0">
                <a:solidFill>
                  <a:srgbClr val="A50021"/>
                </a:solidFill>
              </a:rPr>
              <a:t> НПР, подавших заявки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193984618992951"/>
          <c:y val="0.27578673732369097"/>
          <c:w val="0.72416953671814244"/>
          <c:h val="0.588106194632440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Scopus/WoS CC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2016*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0.115</c:v>
                </c:pt>
                <c:pt idx="1">
                  <c:v>0.22</c:v>
                </c:pt>
                <c:pt idx="2">
                  <c:v>0.34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63296"/>
        <c:axId val="33732800"/>
      </c:barChart>
      <c:catAx>
        <c:axId val="4306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732800"/>
        <c:crosses val="autoZero"/>
        <c:auto val="1"/>
        <c:lblAlgn val="ctr"/>
        <c:lblOffset val="100"/>
        <c:noMultiLvlLbl val="0"/>
      </c:catAx>
      <c:valAx>
        <c:axId val="33732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063296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>
                <a:solidFill>
                  <a:srgbClr val="A50021"/>
                </a:solidFill>
              </a:defRPr>
            </a:pPr>
            <a:r>
              <a:rPr lang="ru-RU" sz="1776" dirty="0" smtClean="0">
                <a:solidFill>
                  <a:srgbClr val="A50021"/>
                </a:solidFill>
              </a:rPr>
              <a:t>Число грантов,</a:t>
            </a:r>
            <a:r>
              <a:rPr lang="ru-RU" sz="1776" baseline="0" dirty="0" smtClean="0">
                <a:solidFill>
                  <a:srgbClr val="A50021"/>
                </a:solidFill>
              </a:rPr>
              <a:t> выполняющихся с участием  студентов</a:t>
            </a:r>
            <a:endParaRPr lang="en-US" sz="1800" dirty="0">
              <a:solidFill>
                <a:srgbClr val="A5002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Студенты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2016*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94944"/>
        <c:axId val="43156032"/>
      </c:barChart>
      <c:catAx>
        <c:axId val="4059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156032"/>
        <c:crosses val="autoZero"/>
        <c:auto val="1"/>
        <c:lblAlgn val="ctr"/>
        <c:lblOffset val="100"/>
        <c:noMultiLvlLbl val="0"/>
      </c:catAx>
      <c:valAx>
        <c:axId val="4315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94944"/>
        <c:crosses val="autoZero"/>
        <c:crossBetween val="between"/>
      </c:valAx>
      <c:spPr>
        <a:noFill/>
        <a:ln w="25377">
          <a:noFill/>
        </a:ln>
      </c:spPr>
    </c:plotArea>
    <c:plotVisOnly val="1"/>
    <c:dispBlanksAs val="gap"/>
    <c:showDLblsOverMax val="0"/>
  </c:chart>
  <c:txPr>
    <a:bodyPr/>
    <a:lstStyle/>
    <a:p>
      <a:pPr>
        <a:defRPr sz="1771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0.26058</cdr:x>
      <cdr:y>0.13586</cdr:y>
    </cdr:from>
    <cdr:to>
      <cdr:x>0.45081</cdr:x>
      <cdr:y>0.23884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71732" y="411494"/>
          <a:ext cx="640435" cy="3088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0FD2D2-E023-4993-AAEC-956BF61DA57E}" type="datetimeFigureOut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F2EDFD-6EC9-4729-9DEA-250444D165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706182-AC91-4649-AD14-226A8B65B17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dirty="0" smtClean="0"/>
              <a:t>Показатели,</a:t>
            </a:r>
            <a:r>
              <a:rPr lang="ru-RU" altLang="ru-RU" baseline="0" dirty="0" smtClean="0"/>
              <a:t> отражающие с</a:t>
            </a:r>
            <a:r>
              <a:rPr lang="ru-RU" altLang="ru-RU" dirty="0" smtClean="0"/>
              <a:t>оздание</a:t>
            </a:r>
            <a:r>
              <a:rPr lang="ru-RU" altLang="ru-RU" baseline="0" dirty="0" smtClean="0"/>
              <a:t> и развитие образовательных программ на иностранных языках</a:t>
            </a:r>
            <a:endParaRPr lang="ru-RU" altLang="ru-RU" dirty="0" smtClean="0"/>
          </a:p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D06D1-A9CB-474D-B61B-9798D228EB64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Показатели отражающие повышение привлекательности образовательных программ СПбГУ на международном образовательном рынке.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D06D1-A9CB-474D-B61B-9798D228EB64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Развитие международного сотрудничества.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D06D1-A9CB-474D-B61B-9798D228EB64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Распределение курсов на одного НПР -  указывается число НПР, относящихся к указанной категории.</a:t>
            </a:r>
            <a:r>
              <a:rPr lang="ru-RU" altLang="ru-RU" baseline="0" dirty="0" smtClean="0"/>
              <a:t> </a:t>
            </a:r>
          </a:p>
          <a:p>
            <a:r>
              <a:rPr lang="ru-RU" altLang="ru-RU" dirty="0" smtClean="0"/>
              <a:t>Распределение студентов по группам -  указывается число курсов, которые Читаются для группы указанной численности.</a:t>
            </a:r>
          </a:p>
          <a:p>
            <a:endParaRPr lang="ru-RU" altLang="ru-RU" dirty="0" smtClean="0"/>
          </a:p>
          <a:p>
            <a:r>
              <a:rPr lang="ru-RU" altLang="ru-RU" dirty="0" smtClean="0">
                <a:solidFill>
                  <a:srgbClr val="FF0000"/>
                </a:solidFill>
              </a:rPr>
              <a:t>НАЗВАНИЕ: РАСПРЕДЕЛЕНИЕ «ГОРЛОВОЙ» НАГРУЗКИ </a:t>
            </a:r>
            <a:r>
              <a:rPr lang="ru-RU" altLang="ru-RU" baseline="0" dirty="0" smtClean="0">
                <a:solidFill>
                  <a:srgbClr val="FF0000"/>
                </a:solidFill>
              </a:rPr>
              <a:t> НПР, РАБОТАЮЩИХ  НА ПОЛНУЮ СТАВКУ</a:t>
            </a:r>
          </a:p>
          <a:p>
            <a:endParaRPr lang="ru-RU" altLang="ru-RU" baseline="0" dirty="0" smtClean="0">
              <a:solidFill>
                <a:srgbClr val="FF0000"/>
              </a:solidFill>
            </a:endParaRPr>
          </a:p>
          <a:p>
            <a:r>
              <a:rPr lang="ru-RU" altLang="ru-RU" baseline="0" dirty="0" smtClean="0">
                <a:solidFill>
                  <a:srgbClr val="FF0000"/>
                </a:solidFill>
              </a:rPr>
              <a:t>МЕНЕЕ 100 ЧАС, 100- 300, 300-500, 500-700, СВЫШЕ 700</a:t>
            </a:r>
          </a:p>
          <a:p>
            <a:endParaRPr lang="ru-RU" altLang="ru-RU" baseline="0" dirty="0" smtClean="0">
              <a:solidFill>
                <a:srgbClr val="FF0000"/>
              </a:solidFill>
            </a:endParaRPr>
          </a:p>
          <a:p>
            <a:r>
              <a:rPr lang="ru-RU" altLang="ru-RU" baseline="0" dirty="0" smtClean="0">
                <a:solidFill>
                  <a:srgbClr val="FF0000"/>
                </a:solidFill>
              </a:rPr>
              <a:t>НАПОЛНЯЕМОСТЬ ГРУПП</a:t>
            </a:r>
          </a:p>
          <a:p>
            <a:endParaRPr lang="ru-RU" altLang="ru-RU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D06D1-A9CB-474D-B61B-9798D228EB64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Сравнение позиции коллектива в международных рейтингах по области</a:t>
            </a:r>
            <a:r>
              <a:rPr lang="ru-RU" altLang="ru-RU" baseline="0" dirty="0" smtClean="0"/>
              <a:t> наук.</a:t>
            </a:r>
          </a:p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A989A-C91E-4497-AF0D-05703B2B15D1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Перечисляются наиболее результативные НПР, на основании объективных инструментов оценки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rgbClr val="9F2B22"/>
                </a:solidFill>
              </a:rPr>
              <a:t>Например</a:t>
            </a:r>
            <a:r>
              <a:rPr lang="ru-RU" sz="1200" baseline="0" dirty="0" smtClean="0">
                <a:solidFill>
                  <a:srgbClr val="9F2B22"/>
                </a:solidFill>
              </a:rPr>
              <a:t> </a:t>
            </a:r>
            <a:r>
              <a:rPr lang="ru-RU" sz="1200" dirty="0" smtClean="0">
                <a:solidFill>
                  <a:srgbClr val="9F2B22"/>
                </a:solidFill>
              </a:rPr>
              <a:t>Данные по </a:t>
            </a:r>
            <a:r>
              <a:rPr lang="en-US" sz="1200" dirty="0" err="1" smtClean="0">
                <a:solidFill>
                  <a:srgbClr val="9F2B22"/>
                </a:solidFill>
              </a:rPr>
              <a:t>SciVal</a:t>
            </a:r>
            <a:r>
              <a:rPr lang="en-US" sz="1200" dirty="0" smtClean="0">
                <a:solidFill>
                  <a:srgbClr val="9F2B22"/>
                </a:solidFill>
              </a:rPr>
              <a:t> 2013-2016</a:t>
            </a:r>
            <a:endParaRPr lang="ru-RU" sz="1200" dirty="0" smtClean="0">
              <a:solidFill>
                <a:srgbClr val="9F2B22"/>
              </a:solidFill>
            </a:endParaRPr>
          </a:p>
          <a:p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6BF32-CDFB-4806-92A4-CF077DCBF7F2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Перечисляются наиболее результативные НПР</a:t>
            </a:r>
            <a:r>
              <a:rPr lang="ru-RU" altLang="ru-RU" baseline="0" dirty="0" smtClean="0"/>
              <a:t> по показателям стимулирования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F6BF32-CDFB-4806-92A4-CF077DCBF7F2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Перечисляются конкретные критерии с указанием их</a:t>
            </a:r>
            <a:r>
              <a:rPr lang="ru-RU" altLang="ru-RU" baseline="0" dirty="0" smtClean="0"/>
              <a:t> веса или баллов, которые служат основанием для премирования.</a:t>
            </a:r>
          </a:p>
          <a:p>
            <a:r>
              <a:rPr lang="ru-RU" altLang="ru-RU" baseline="0" dirty="0" smtClean="0"/>
              <a:t>В итоговой строке указывается  суммарная доля премиального фонда, которая выплачивается именно по этим критериям. </a:t>
            </a:r>
          </a:p>
          <a:p>
            <a:r>
              <a:rPr lang="ru-RU" altLang="ru-RU" baseline="0" dirty="0" smtClean="0"/>
              <a:t>  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348D9B-B0CE-4392-BB09-2690E444002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Раздел, в котором анализируется изменения по распределению премиального фонда по определенному направлению работы</a:t>
            </a:r>
          </a:p>
          <a:p>
            <a:r>
              <a:rPr lang="ru-RU" dirty="0" smtClean="0"/>
              <a:t>Вариант дизайна с процентами.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F2EDFD-6EC9-4729-9DEA-250444D1659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411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Всего публикаций – показатель динамики публикационной активности.</a:t>
            </a:r>
          </a:p>
          <a:p>
            <a:r>
              <a:rPr lang="ru-RU" altLang="ru-RU" dirty="0" smtClean="0"/>
              <a:t>Доля</a:t>
            </a:r>
            <a:r>
              <a:rPr lang="ru-RU" altLang="ru-RU" baseline="0" dirty="0" smtClean="0"/>
              <a:t> публикующихся – показатель вовлечения в публикационную активность. </a:t>
            </a:r>
          </a:p>
          <a:p>
            <a:r>
              <a:rPr lang="ru-RU" altLang="ru-RU" baseline="0" dirty="0" smtClean="0"/>
              <a:t>Допускается исключение из расчетов ассистентов и преподавателей практиков 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1FA824-B1CA-46AA-ABC6-16E2552BD05A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Слайд для областей науки, в которых публикации на</a:t>
            </a:r>
            <a:r>
              <a:rPr lang="ru-RU" altLang="ru-RU" baseline="0" dirty="0" smtClean="0"/>
              <a:t> русском языке имеют существенное значение.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1FA824-B1CA-46AA-ABC6-16E2552BD05A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Подача заявок на гранты – показывает вовлечение НПР в деятельность по получению внешнего финансирования</a:t>
            </a:r>
          </a:p>
          <a:p>
            <a:r>
              <a:rPr lang="ru-RU" altLang="ru-RU" dirty="0" smtClean="0"/>
              <a:t>Доля подающих </a:t>
            </a:r>
            <a:r>
              <a:rPr lang="ru-RU" altLang="ru-RU" baseline="0" dirty="0" smtClean="0"/>
              <a:t> отражает расширение круга лиц, участвующих в подготовке заявок.</a:t>
            </a:r>
          </a:p>
          <a:p>
            <a:r>
              <a:rPr lang="ru-RU" altLang="ru-RU" baseline="0" dirty="0" smtClean="0"/>
              <a:t>Показатель объема привлеченного финансирования отражает результативность деятельности по привлечению </a:t>
            </a:r>
            <a:r>
              <a:rPr lang="ru-RU" altLang="ru-RU" baseline="0" dirty="0" err="1" smtClean="0"/>
              <a:t>финанасирования</a:t>
            </a:r>
            <a:endParaRPr lang="ru-RU" altLang="ru-RU" dirty="0" smtClean="0"/>
          </a:p>
          <a:p>
            <a:r>
              <a:rPr lang="ru-RU" altLang="ru-RU" dirty="0" smtClean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8536A8-203E-4FE3-BA84-3595B2DB5B88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Вовлечение обучающихся относится и к научной и педагогической деятельности.</a:t>
            </a:r>
          </a:p>
          <a:p>
            <a:r>
              <a:rPr lang="ru-RU" altLang="ru-RU" dirty="0" smtClean="0"/>
              <a:t>Следует</a:t>
            </a:r>
            <a:r>
              <a:rPr lang="ru-RU" altLang="ru-RU" baseline="0" dirty="0" smtClean="0"/>
              <a:t> увеличивать и число </a:t>
            </a:r>
            <a:r>
              <a:rPr lang="ru-RU" altLang="ru-RU" baseline="0" dirty="0" err="1" smtClean="0"/>
              <a:t>нир</a:t>
            </a:r>
            <a:r>
              <a:rPr lang="ru-RU" altLang="ru-RU" baseline="0" dirty="0" smtClean="0"/>
              <a:t>, в которых работают студенты и число студентов, вовлеченных а такую деятельность. 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1FA824-B1CA-46AA-ABC6-16E2552BD05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Раздел, в котором анализируется изменения по распределению премиального фонда по определенному направлению работы</a:t>
            </a:r>
          </a:p>
          <a:p>
            <a:endParaRPr lang="ru-RU" dirty="0" smtClean="0"/>
          </a:p>
          <a:p>
            <a:r>
              <a:rPr lang="ru-RU" dirty="0" smtClean="0"/>
              <a:t>Современные технологии: Внедрение современных образовательных технологий, в </a:t>
            </a:r>
            <a:r>
              <a:rPr lang="ru-RU" dirty="0" err="1" smtClean="0"/>
              <a:t>т.ч</a:t>
            </a:r>
            <a:r>
              <a:rPr lang="ru-RU" dirty="0" smtClean="0"/>
              <a:t>. в системе </a:t>
            </a:r>
            <a:r>
              <a:rPr lang="ru-RU" dirty="0" err="1" smtClean="0"/>
              <a:t>BlackBoard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Интернационализация:  Привлечение иностранных студентов на образовательные программы</a:t>
            </a:r>
          </a:p>
          <a:p>
            <a:r>
              <a:rPr lang="ru-RU" dirty="0" smtClean="0"/>
              <a:t>Мобильность: </a:t>
            </a:r>
            <a:r>
              <a:rPr lang="ru-RU" baseline="0" dirty="0" smtClean="0"/>
              <a:t> </a:t>
            </a:r>
            <a:r>
              <a:rPr lang="ru-RU" dirty="0" smtClean="0"/>
              <a:t>Количество преподавателей СПбГУ, работающих на факультете/ в институте, прочитавших лекции в зарубежных университетах в течение года</a:t>
            </a:r>
          </a:p>
          <a:p>
            <a:r>
              <a:rPr lang="ru-RU" dirty="0" smtClean="0"/>
              <a:t>Курсы на иностранных языках: Программы (дисциплины), реализуемые на иностранном языке (английский)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F2EDFD-6EC9-4729-9DEA-250444D1659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825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/>
              <a:t>Работа  НПР </a:t>
            </a:r>
            <a:r>
              <a:rPr lang="ru-RU" altLang="ru-RU" baseline="0" dirty="0" smtClean="0"/>
              <a:t> в </a:t>
            </a:r>
            <a:r>
              <a:rPr lang="en-US" altLang="ru-RU" baseline="0" dirty="0" err="1" smtClean="0"/>
              <a:t>BlackBoard</a:t>
            </a:r>
            <a:r>
              <a:rPr lang="ru-RU" altLang="ru-RU" baseline="0" dirty="0" smtClean="0"/>
              <a:t> демонстрируется числом (или процент) НПР, которые используют ее  и числом курсов введенным </a:t>
            </a:r>
            <a:r>
              <a:rPr lang="en-US" altLang="ru-RU" baseline="0" dirty="0" err="1" smtClean="0"/>
              <a:t>BlackBoard</a:t>
            </a:r>
            <a:r>
              <a:rPr lang="ru-RU" altLang="ru-RU" baseline="0" dirty="0" smtClean="0"/>
              <a:t> </a:t>
            </a:r>
            <a:endParaRPr lang="ru-RU" alt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ED06D1-A9CB-474D-B61B-9798D228EB64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C497F-9F43-4D52-BEF6-74A27C7DDCBF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2D1AB-12BD-4AF8-900A-9316E6AFDD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17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9D9A1-167A-4E6F-BD4F-01FD09CDC032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11724-2504-4E36-AAF6-2DB94FA95C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23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CB6F-C761-458A-A077-D70933DFB812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B7149-CF63-4EAE-9789-C41779AA32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41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8AAC-0527-4F82-94DD-2495ACB1FAE6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01E5-70B8-4ED6-8FD6-4F66056C05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271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D9868-97E7-4035-94EE-DA1EB68F85A9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5AE99-A78A-4803-835E-191E43D7D5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18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656BD-CEC0-43C7-94B3-D7FF35C31912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88F8-44E7-4B5F-89A2-85AD6CA6D6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33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F786A-8815-409F-AAA7-59F1A2C5B8D2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9D04D-A1D3-4ACB-8215-1E3D294D67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6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F13E4-FBDD-4BB1-87B5-FE27B14BDE04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F297D-9F24-4645-AB4E-9FB8A36450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1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6DBC-8481-419C-BA3C-8180EBDF89C6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C9B44-36B6-47A0-BCD7-D62AC9409E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5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67CC4-3775-4072-9F6E-28216147D0E0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EAC37-929A-445C-A0A7-74ABA944F9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37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E6E80-E229-48B4-A656-CA7D9A962BC5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4A2E-8456-4547-8D8F-0343FE7152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31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7D1E9E-0B65-47FD-B066-04A83A4BDF9F}" type="datetime1">
              <a:rPr lang="ru-RU"/>
              <a:pPr>
                <a:defRPr/>
              </a:pPr>
              <a:t>10.04.2017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8FF42B-1A16-49A5-9878-F6CCA56C9E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3"/>
          <p:cNvSpPr>
            <a:spLocks noChangeArrowheads="1"/>
          </p:cNvSpPr>
          <p:nvPr/>
        </p:nvSpPr>
        <p:spPr bwMode="auto">
          <a:xfrm>
            <a:off x="1619250" y="1484313"/>
            <a:ext cx="74168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ru-RU" altLang="ru-RU" sz="2800" b="1" dirty="0">
                <a:solidFill>
                  <a:schemeClr val="bg1"/>
                </a:solidFill>
              </a:rPr>
              <a:t>О принципах и результатах</a:t>
            </a:r>
          </a:p>
          <a:p>
            <a:pPr algn="r" eaLnBrk="1" hangingPunct="1"/>
            <a:r>
              <a:rPr lang="ru-RU" altLang="ru-RU" sz="2800" b="1" dirty="0">
                <a:solidFill>
                  <a:schemeClr val="bg1"/>
                </a:solidFill>
              </a:rPr>
              <a:t>работы руководителя коллектива </a:t>
            </a:r>
            <a:endParaRPr lang="ru-RU" altLang="ru-RU" sz="2800" b="1" dirty="0" smtClean="0">
              <a:solidFill>
                <a:schemeClr val="bg1"/>
              </a:solidFill>
            </a:endParaRPr>
          </a:p>
          <a:p>
            <a:pPr algn="r" eaLnBrk="1" hangingPunct="1"/>
            <a:r>
              <a:rPr lang="ru-RU" altLang="ru-RU" sz="2800" b="1" dirty="0" smtClean="0">
                <a:solidFill>
                  <a:srgbClr val="FFFF00"/>
                </a:solidFill>
              </a:rPr>
              <a:t>НАИМЕНОВАНИЕ</a:t>
            </a:r>
            <a:r>
              <a:rPr lang="ru-RU" altLang="ru-RU" sz="2800" b="1" dirty="0" smtClean="0">
                <a:solidFill>
                  <a:schemeClr val="bg1"/>
                </a:solidFill>
              </a:rPr>
              <a:t> </a:t>
            </a:r>
            <a:endParaRPr lang="ru-RU" altLang="ru-RU" sz="2800" b="1" dirty="0">
              <a:solidFill>
                <a:schemeClr val="bg1"/>
              </a:solidFill>
            </a:endParaRPr>
          </a:p>
          <a:p>
            <a:pPr algn="r" eaLnBrk="1" hangingPunct="1"/>
            <a:r>
              <a:rPr lang="ru-RU" altLang="ru-RU" sz="2800" b="1" dirty="0" smtClean="0">
                <a:solidFill>
                  <a:schemeClr val="bg1"/>
                </a:solidFill>
              </a:rPr>
              <a:t>по </a:t>
            </a:r>
            <a:r>
              <a:rPr lang="ru-RU" altLang="ru-RU" sz="2800" b="1" dirty="0">
                <a:solidFill>
                  <a:schemeClr val="bg1"/>
                </a:solidFill>
              </a:rPr>
              <a:t>стимулированию труда НПР</a:t>
            </a:r>
          </a:p>
          <a:p>
            <a:pPr algn="r" eaLnBrk="1" hangingPunct="1"/>
            <a:endParaRPr lang="ru-RU" alt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6B7E4EF1-07AD-402D-99B8-93B6532C2E97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10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93062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8000" b="1" dirty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Современные образовательные </a:t>
            </a: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технологии</a:t>
            </a:r>
            <a:endParaRPr lang="en-US" sz="8000" dirty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750" y="1989138"/>
            <a:ext cx="7848600" cy="33115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AutoNum type="arabicPeriod"/>
              <a:defRPr/>
            </a:pPr>
            <a:endParaRPr lang="ru-RU" sz="2400" dirty="0" smtClean="0"/>
          </a:p>
        </p:txBody>
      </p:sp>
      <p:graphicFrame>
        <p:nvGraphicFramePr>
          <p:cNvPr id="3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272704"/>
              </p:ext>
            </p:extLst>
          </p:nvPr>
        </p:nvGraphicFramePr>
        <p:xfrm>
          <a:off x="661989" y="2832100"/>
          <a:ext cx="3333948" cy="262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9337"/>
              </p:ext>
            </p:extLst>
          </p:nvPr>
        </p:nvGraphicFramePr>
        <p:xfrm>
          <a:off x="4464050" y="2832100"/>
          <a:ext cx="3729930" cy="262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87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6B7E4EF1-07AD-402D-99B8-93B6532C2E97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11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93062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750" y="1989138"/>
            <a:ext cx="7848600" cy="33115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AutoNum type="arabicPeriod"/>
              <a:defRPr/>
            </a:pPr>
            <a:endParaRPr lang="ru-RU" sz="2400" dirty="0" smtClean="0"/>
          </a:p>
        </p:txBody>
      </p:sp>
      <p:graphicFrame>
        <p:nvGraphicFramePr>
          <p:cNvPr id="3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2255221"/>
              </p:ext>
            </p:extLst>
          </p:nvPr>
        </p:nvGraphicFramePr>
        <p:xfrm>
          <a:off x="179513" y="2780928"/>
          <a:ext cx="2736304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9167182"/>
              </p:ext>
            </p:extLst>
          </p:nvPr>
        </p:nvGraphicFramePr>
        <p:xfrm>
          <a:off x="3059832" y="2780928"/>
          <a:ext cx="2736304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763588" y="1349375"/>
            <a:ext cx="7993062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на иностранных языках </a:t>
            </a:r>
            <a:endParaRPr lang="en-US" sz="80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10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8403757"/>
              </p:ext>
            </p:extLst>
          </p:nvPr>
        </p:nvGraphicFramePr>
        <p:xfrm>
          <a:off x="6040508" y="2564904"/>
          <a:ext cx="2736304" cy="3765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8103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6B7E4EF1-07AD-402D-99B8-93B6532C2E97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12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93062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750" y="1989138"/>
            <a:ext cx="7848600" cy="33115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AutoNum type="arabicPeriod"/>
              <a:defRPr/>
            </a:pPr>
            <a:endParaRPr lang="ru-RU" sz="2400" dirty="0" smtClean="0"/>
          </a:p>
        </p:txBody>
      </p:sp>
      <p:graphicFrame>
        <p:nvGraphicFramePr>
          <p:cNvPr id="3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2117163"/>
              </p:ext>
            </p:extLst>
          </p:nvPr>
        </p:nvGraphicFramePr>
        <p:xfrm>
          <a:off x="539750" y="2832100"/>
          <a:ext cx="3816225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446176"/>
              </p:ext>
            </p:extLst>
          </p:nvPr>
        </p:nvGraphicFramePr>
        <p:xfrm>
          <a:off x="4716016" y="2832100"/>
          <a:ext cx="3960440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Объект 2"/>
          <p:cNvSpPr txBox="1">
            <a:spLocks/>
          </p:cNvSpPr>
          <p:nvPr/>
        </p:nvSpPr>
        <p:spPr>
          <a:xfrm>
            <a:off x="763588" y="1349375"/>
            <a:ext cx="7993062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Интернационализация</a:t>
            </a:r>
            <a:r>
              <a:rPr lang="ru-RU" sz="96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6B7E4EF1-07AD-402D-99B8-93B6532C2E97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13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93062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750" y="1989138"/>
            <a:ext cx="7848600" cy="33115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AutoNum type="arabicPeriod"/>
              <a:defRPr/>
            </a:pPr>
            <a:endParaRPr lang="ru-RU" sz="2400" dirty="0" smtClean="0"/>
          </a:p>
        </p:txBody>
      </p:sp>
      <p:graphicFrame>
        <p:nvGraphicFramePr>
          <p:cNvPr id="3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58289"/>
              </p:ext>
            </p:extLst>
          </p:nvPr>
        </p:nvGraphicFramePr>
        <p:xfrm>
          <a:off x="661989" y="2832100"/>
          <a:ext cx="3333948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944811"/>
              </p:ext>
            </p:extLst>
          </p:nvPr>
        </p:nvGraphicFramePr>
        <p:xfrm>
          <a:off x="4716016" y="2832100"/>
          <a:ext cx="3960440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763588" y="1196975"/>
            <a:ext cx="7993062" cy="12155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2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НПР, приглашенные для чтения лекций и научной работы в другие вузы</a:t>
            </a:r>
            <a:endParaRPr lang="en-US" sz="20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4651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6B7E4EF1-07AD-402D-99B8-93B6532C2E97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14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93062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750" y="1989138"/>
            <a:ext cx="7848600" cy="33115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Arial" panose="020B0604020202020204" pitchFamily="34" charset="0"/>
              <a:buAutoNum type="arabicPeriod"/>
              <a:defRPr/>
            </a:pPr>
            <a:endParaRPr lang="ru-RU" sz="2400" dirty="0" smtClean="0"/>
          </a:p>
        </p:txBody>
      </p:sp>
      <p:graphicFrame>
        <p:nvGraphicFramePr>
          <p:cNvPr id="3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5886440"/>
              </p:ext>
            </p:extLst>
          </p:nvPr>
        </p:nvGraphicFramePr>
        <p:xfrm>
          <a:off x="661989" y="2832100"/>
          <a:ext cx="3333948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597655"/>
              </p:ext>
            </p:extLst>
          </p:nvPr>
        </p:nvGraphicFramePr>
        <p:xfrm>
          <a:off x="4716016" y="2832100"/>
          <a:ext cx="3960440" cy="3333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Объект 2"/>
          <p:cNvSpPr txBox="1">
            <a:spLocks/>
          </p:cNvSpPr>
          <p:nvPr/>
        </p:nvSpPr>
        <p:spPr>
          <a:xfrm>
            <a:off x="763588" y="1196975"/>
            <a:ext cx="7993062" cy="12155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2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учебных курсов</a:t>
            </a:r>
            <a:endParaRPr lang="en-US" sz="20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3556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0306A6CB-ACE6-4A56-A244-9D8479E72F23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15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84213" y="981075"/>
            <a:ext cx="8208962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QS WU RANKINGS BY SUBJECT (</a:t>
            </a: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указать область</a:t>
            </a:r>
            <a:r>
              <a:rPr lang="en-US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8000" b="1" dirty="0">
              <a:solidFill>
                <a:srgbClr val="9F2B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3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715220"/>
              </p:ext>
            </p:extLst>
          </p:nvPr>
        </p:nvGraphicFramePr>
        <p:xfrm>
          <a:off x="3902720" y="1739077"/>
          <a:ext cx="5113338" cy="43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/>
          </p:cNvGraphicFramePr>
          <p:nvPr/>
        </p:nvGraphicFramePr>
        <p:xfrm>
          <a:off x="250825" y="1700213"/>
          <a:ext cx="4033838" cy="3529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660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F7EA4CC0-E41F-439F-8C92-BABD7E076006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16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84213" y="981074"/>
            <a:ext cx="8208962" cy="100776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Лидеры коллектива по </a:t>
            </a:r>
            <a:r>
              <a:rPr lang="ru-RU" sz="8000" b="1" dirty="0" err="1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наукометрическим</a:t>
            </a: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b="1" dirty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оказателям (по областям знаний)</a:t>
            </a:r>
            <a:endParaRPr lang="en-US" sz="8000" dirty="0" smtClean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224503"/>
              </p:ext>
            </p:extLst>
          </p:nvPr>
        </p:nvGraphicFramePr>
        <p:xfrm>
          <a:off x="544906" y="2420888"/>
          <a:ext cx="8064501" cy="1763441"/>
        </p:xfrm>
        <a:graphic>
          <a:graphicData uri="http://schemas.openxmlformats.org/drawingml/2006/table">
            <a:tbl>
              <a:tblPr bandRow="1">
                <a:tableStyleId>{8A107856-5554-42FB-B03E-39F5DBC370BA}</a:tableStyleId>
              </a:tblPr>
              <a:tblGrid>
                <a:gridCol w="2214183"/>
                <a:gridCol w="975053"/>
                <a:gridCol w="975053"/>
                <a:gridCol w="975053"/>
                <a:gridCol w="975053"/>
                <a:gridCol w="975053"/>
                <a:gridCol w="975053"/>
              </a:tblGrid>
              <a:tr h="4319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Фамилия И.О. 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Публикации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Год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dirty="0" smtClean="0"/>
                        <a:t>последней  публикации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Цитирований 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Citations per Publication</a:t>
                      </a:r>
                      <a:endParaRPr lang="en-US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Field-Weighted Citation Impact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h-index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latin typeface="Arial"/>
                        </a:rPr>
                        <a:t>100 – й в России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8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2016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0,9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3,26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0,8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1,96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1,71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0,4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3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0,3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0,82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2016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0,7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0,42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81911"/>
              </p:ext>
            </p:extLst>
          </p:nvPr>
        </p:nvGraphicFramePr>
        <p:xfrm>
          <a:off x="542294" y="4581128"/>
          <a:ext cx="8064501" cy="1763441"/>
        </p:xfrm>
        <a:graphic>
          <a:graphicData uri="http://schemas.openxmlformats.org/drawingml/2006/table">
            <a:tbl>
              <a:tblPr bandRow="1">
                <a:tableStyleId>{8A107856-5554-42FB-B03E-39F5DBC370BA}</a:tableStyleId>
              </a:tblPr>
              <a:tblGrid>
                <a:gridCol w="2214183"/>
                <a:gridCol w="975053"/>
                <a:gridCol w="975053"/>
                <a:gridCol w="975053"/>
                <a:gridCol w="975053"/>
                <a:gridCol w="975053"/>
                <a:gridCol w="975053"/>
              </a:tblGrid>
              <a:tr h="4319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Фамилия И.О. 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Публикации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Год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dirty="0" smtClean="0"/>
                        <a:t>последней  публикации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 smtClean="0"/>
                        <a:t>Цитирований 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Citations per Publication</a:t>
                      </a:r>
                      <a:endParaRPr lang="en-US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Field-Weighted Citation Impact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h-index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smtClean="0">
                          <a:latin typeface="Arial"/>
                        </a:rPr>
                        <a:t>100 – й в России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8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2016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7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0,9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3,26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4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0,8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1,96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1,71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5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0,4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3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2016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0,3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0,82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1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  <a:tr h="22191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3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2016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2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0,7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/>
                        <a:t>0,42</a:t>
                      </a:r>
                      <a:endParaRPr lang="ru-RU" sz="1200" b="1" i="0" u="none" strike="noStrike">
                        <a:latin typeface="Arial"/>
                      </a:endParaRPr>
                    </a:p>
                  </a:txBody>
                  <a:tcPr marL="7620" marR="7620" marT="76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/>
                        <a:t>1</a:t>
                      </a:r>
                      <a:endParaRPr lang="ru-RU" sz="1200" b="1" i="0" u="none" strike="noStrike" dirty="0">
                        <a:latin typeface="Arial"/>
                      </a:endParaRPr>
                    </a:p>
                  </a:txBody>
                  <a:tcPr marL="7620" marR="7620" marT="7618" marB="0" anchor="b"/>
                </a:tc>
              </a:tr>
            </a:tbl>
          </a:graphicData>
        </a:graphic>
      </p:graphicFrame>
      <p:sp>
        <p:nvSpPr>
          <p:cNvPr id="6" name="Объект 2"/>
          <p:cNvSpPr txBox="1">
            <a:spLocks/>
          </p:cNvSpPr>
          <p:nvPr/>
        </p:nvSpPr>
        <p:spPr>
          <a:xfrm>
            <a:off x="548630" y="1844824"/>
            <a:ext cx="2592288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знаний 1</a:t>
            </a:r>
            <a:endParaRPr lang="en-US" sz="8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48630" y="4077072"/>
            <a:ext cx="2592288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знаний 2</a:t>
            </a:r>
            <a:endParaRPr lang="en-US" sz="8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</p:spTree>
    <p:extLst>
      <p:ext uri="{BB962C8B-B14F-4D97-AF65-F5344CB8AC3E}">
        <p14:creationId xmlns:p14="http://schemas.microsoft.com/office/powerpoint/2010/main" val="62356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A4CC0-E41F-439F-8C92-BABD7E076006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17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84213" y="981075"/>
            <a:ext cx="8208962" cy="71913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984436"/>
              </p:ext>
            </p:extLst>
          </p:nvPr>
        </p:nvGraphicFramePr>
        <p:xfrm>
          <a:off x="179512" y="1052737"/>
          <a:ext cx="8784976" cy="5563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4976"/>
              </a:tblGrid>
              <a:tr h="42757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Лидеры коллектива по премиальным выплатам</a:t>
                      </a:r>
                      <a:endParaRPr lang="ru-RU" sz="20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Учебная работа</a:t>
                      </a:r>
                      <a:endParaRPr lang="ru-RU" sz="18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</a:t>
                      </a:r>
                      <a:r>
                        <a:rPr lang="ru-RU" sz="1800" u="none" strike="noStrike" baseline="0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 2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кадрового потенциала</a:t>
                      </a:r>
                      <a:endParaRPr lang="ru-RU" sz="18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</a:t>
                      </a:r>
                      <a:r>
                        <a:rPr lang="ru-RU" sz="1800" u="none" strike="noStrike" baseline="0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 2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Организационная работа</a:t>
                      </a:r>
                      <a:endParaRPr lang="ru-RU" sz="18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090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</a:t>
                      </a:r>
                      <a:r>
                        <a:rPr lang="ru-RU" sz="1800" u="none" strike="noStrike" baseline="0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 2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Публикационная активность</a:t>
                      </a:r>
                      <a:endParaRPr lang="ru-RU" sz="18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</a:t>
                      </a:r>
                      <a:r>
                        <a:rPr lang="ru-RU" sz="1800" u="none" strike="noStrike" baseline="0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 2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Учебно-методическая работа</a:t>
                      </a:r>
                      <a:endParaRPr lang="ru-RU" sz="18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</a:t>
                      </a:r>
                      <a:r>
                        <a:rPr lang="ru-RU" sz="1800" u="none" strike="noStrike" baseline="0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 2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828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Научная деятельность</a:t>
                      </a:r>
                      <a:endParaRPr lang="ru-RU" sz="1800" b="1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97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</a:t>
                      </a:r>
                      <a:r>
                        <a:rPr lang="ru-RU" sz="1800" u="none" strike="noStrike" baseline="0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97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 имя отчество 2 </a:t>
                      </a:r>
                      <a:r>
                        <a:rPr lang="ru-RU" sz="1800" u="none" strike="noStrike" dirty="0">
                          <a:solidFill>
                            <a:srgbClr val="9F2B2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9F2B2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227173E8-EDB0-4499-9490-4D6D1E4AEB70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24745"/>
            <a:ext cx="7705228" cy="10088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значимые показатели для назначения  премий</a:t>
            </a:r>
            <a:endParaRPr lang="en-US" sz="2000" b="1" dirty="0" smtClean="0">
              <a:solidFill>
                <a:srgbClr val="9F2B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endParaRPr lang="en-US" sz="2000" dirty="0" smtClean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sz="2000" dirty="0" smtClean="0">
                <a:solidFill>
                  <a:schemeClr val="dk1"/>
                </a:solidFill>
                <a:latin typeface="Arial" panose="020B0604020202020204" pitchFamily="34" charset="0"/>
                <a:ea typeface="PT Sans"/>
                <a:cs typeface="Arial" panose="020B0604020202020204" pitchFamily="34" charset="0"/>
                <a:sym typeface="PT Sans"/>
              </a:rPr>
              <a:t> </a:t>
            </a:r>
            <a:endParaRPr lang="en-US" sz="2000" dirty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67190"/>
              </p:ext>
            </p:extLst>
          </p:nvPr>
        </p:nvGraphicFramePr>
        <p:xfrm>
          <a:off x="611188" y="2276475"/>
          <a:ext cx="7777161" cy="37798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49213"/>
                <a:gridCol w="1413974"/>
                <a:gridCol w="1413974"/>
              </a:tblGrid>
              <a:tr h="370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Наименование показателя 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Код</a:t>
                      </a:r>
                      <a:endParaRPr lang="ru-RU" sz="12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Вес </a:t>
                      </a:r>
                      <a:endParaRPr lang="ru-RU" sz="1200" dirty="0"/>
                    </a:p>
                  </a:txBody>
                  <a:tcPr marL="91439" marR="91439" marT="45724" marB="45724"/>
                </a:tc>
              </a:tr>
              <a:tr h="457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Самый</a:t>
                      </a:r>
                      <a:r>
                        <a:rPr lang="ru-RU" sz="1200" b="1" baseline="0" dirty="0" smtClean="0"/>
                        <a:t> значимый </a:t>
                      </a:r>
                      <a:endParaRPr lang="ru-RU" sz="12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457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Второй значимый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 smtClean="0"/>
                    </a:p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37087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 b="1" dirty="0" smtClean="0"/>
                        <a:t>Третий значимый 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37087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 b="1" dirty="0" smtClean="0"/>
                        <a:t>Четвертый значимый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3708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Пятый значимый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3708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Шестой значимый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370871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 b="1" dirty="0" smtClean="0"/>
                        <a:t>Седьмой значимый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</a:tr>
              <a:tr h="6401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ДОЛЯ ФОНДА</a:t>
                      </a:r>
                      <a:r>
                        <a:rPr lang="ru-RU" sz="12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СТИМУЛИРОВАНИЯ, ПРИХОДЯЩАЯСЯ НА ВЫШЕПЕРЕЧИСЛЕННЫЕ ПОКАЗАТЕЛИ </a:t>
                      </a:r>
                      <a:endParaRPr lang="ru-RU" sz="12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200" b="1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60%</a:t>
                      </a:r>
                      <a:endParaRPr lang="ru-RU" sz="1200" b="1" dirty="0"/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EBBF90FC-4639-44AC-9C44-4967AE9097D7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21625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выплат по группам кодов 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(СУММЫ ИЛИ ПРОЦЕНТЫ ОТ ВСЕГО ФОНДА)</a:t>
            </a:r>
            <a:r>
              <a:rPr lang="ru-RU" sz="64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6400" b="1" dirty="0" smtClean="0">
              <a:solidFill>
                <a:srgbClr val="9F2B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1200" b="1" dirty="0">
              <a:solidFill>
                <a:srgbClr val="9F2B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1026" name="Диаграмма 5"/>
          <p:cNvGraphicFramePr>
            <a:graphicFrameLocks/>
          </p:cNvGraphicFramePr>
          <p:nvPr/>
        </p:nvGraphicFramePr>
        <p:xfrm>
          <a:off x="4592638" y="2514600"/>
          <a:ext cx="3343275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r:id="rId3" imgW="3346994" imgH="2548349" progId="Excel.Chart.8">
                  <p:embed/>
                </p:oleObj>
              </mc:Choice>
              <mc:Fallback>
                <p:oleObj r:id="rId3" imgW="3346994" imgH="2548349" progId="Excel.Char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2514600"/>
                        <a:ext cx="3343275" cy="254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282797"/>
              </p:ext>
            </p:extLst>
          </p:nvPr>
        </p:nvGraphicFramePr>
        <p:xfrm>
          <a:off x="1043608" y="2060848"/>
          <a:ext cx="7344816" cy="373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D8C2876E-7451-4EAF-899A-DBE335A68A13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21625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sz="2800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выплат за научную деятельность</a:t>
            </a:r>
            <a:endParaRPr lang="en-US" sz="8000" dirty="0" smtClean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sz="8000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sz="8000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2050" name="Диаграмма 5"/>
          <p:cNvGraphicFramePr>
            <a:graphicFrameLocks/>
          </p:cNvGraphicFramePr>
          <p:nvPr/>
        </p:nvGraphicFramePr>
        <p:xfrm>
          <a:off x="4592638" y="2514600"/>
          <a:ext cx="3343275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" r:id="rId4" imgW="3346994" imgH="2548349" progId="Excel.Chart.8">
                  <p:embed/>
                </p:oleObj>
              </mc:Choice>
              <mc:Fallback>
                <p:oleObj r:id="rId4" imgW="3346994" imgH="2548349" progId="Excel.Char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2514600"/>
                        <a:ext cx="3343275" cy="254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6" name="Группа 12"/>
          <p:cNvGrpSpPr>
            <a:grpSpLocks/>
          </p:cNvGrpSpPr>
          <p:nvPr/>
        </p:nvGrpSpPr>
        <p:grpSpPr bwMode="auto">
          <a:xfrm>
            <a:off x="273050" y="2657475"/>
            <a:ext cx="9174163" cy="3343275"/>
            <a:chOff x="272760" y="2658152"/>
            <a:chExt cx="9174544" cy="3341896"/>
          </a:xfrm>
        </p:grpSpPr>
        <p:graphicFrame>
          <p:nvGraphicFramePr>
            <p:cNvPr id="2051" name="Диаграмма 6"/>
            <p:cNvGraphicFramePr>
              <a:graphicFrameLocks/>
            </p:cNvGraphicFramePr>
            <p:nvPr/>
          </p:nvGraphicFramePr>
          <p:xfrm>
            <a:off x="5910590" y="2607373"/>
            <a:ext cx="3587517" cy="3443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8" r:id="rId6" imgW="3584759" imgH="3444539" progId="Excel.Chart.8">
                    <p:embed/>
                  </p:oleObj>
                </mc:Choice>
                <mc:Fallback>
                  <p:oleObj r:id="rId6" imgW="3584759" imgH="3444539" progId="Excel.Chart.8">
                    <p:embed/>
                    <p:pic>
                      <p:nvPicPr>
                        <p:cNvPr id="0" name="Диаграмма 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0590" y="2607373"/>
                          <a:ext cx="3587517" cy="34434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4"/>
            <p:cNvGraphicFramePr>
              <a:graphicFrameLocks/>
            </p:cNvGraphicFramePr>
            <p:nvPr/>
          </p:nvGraphicFramePr>
          <p:xfrm>
            <a:off x="221958" y="2607373"/>
            <a:ext cx="3587517" cy="3443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79" r:id="rId8" imgW="3590855" imgH="3444539" progId="Excel.Chart.8">
                    <p:embed/>
                  </p:oleObj>
                </mc:Choice>
                <mc:Fallback>
                  <p:oleObj r:id="rId8" imgW="3590855" imgH="3444539" progId="Excel.Chart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1958" y="2607373"/>
                          <a:ext cx="3587517" cy="34434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5"/>
            <p:cNvGraphicFramePr>
              <a:graphicFrameLocks/>
            </p:cNvGraphicFramePr>
            <p:nvPr/>
          </p:nvGraphicFramePr>
          <p:xfrm>
            <a:off x="3174285" y="2607373"/>
            <a:ext cx="3587517" cy="3443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0" r:id="rId10" imgW="3584759" imgH="3444539" progId="Excel.Chart.8">
                    <p:embed/>
                  </p:oleObj>
                </mc:Choice>
                <mc:Fallback>
                  <p:oleObj r:id="rId10" imgW="3584759" imgH="3444539" progId="Excel.Chart.8">
                    <p:embed/>
                    <p:pic>
                      <p:nvPicPr>
                        <p:cNvPr id="0" name="Object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4285" y="2607373"/>
                          <a:ext cx="3587517" cy="34434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A597DB1A-B613-425C-B0E5-A403BDC6310D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21252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Публикационная активность</a:t>
            </a:r>
            <a:r>
              <a:rPr lang="en-US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НПР</a:t>
            </a:r>
            <a:endParaRPr lang="en-US" sz="8000" b="1" dirty="0" smtClean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138321"/>
              </p:ext>
            </p:extLst>
          </p:nvPr>
        </p:nvGraphicFramePr>
        <p:xfrm>
          <a:off x="539750" y="2636838"/>
          <a:ext cx="3816350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556445"/>
              </p:ext>
            </p:extLst>
          </p:nvPr>
        </p:nvGraphicFramePr>
        <p:xfrm>
          <a:off x="4716463" y="2636838"/>
          <a:ext cx="3816350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A597DB1A-B613-425C-B0E5-A403BDC6310D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849244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Публикационная активность РИНЦ </a:t>
            </a:r>
          </a:p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(если учитывается)</a:t>
            </a:r>
            <a:endParaRPr lang="en-US" sz="8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954017"/>
              </p:ext>
            </p:extLst>
          </p:nvPr>
        </p:nvGraphicFramePr>
        <p:xfrm>
          <a:off x="539750" y="2636838"/>
          <a:ext cx="3816350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267942"/>
              </p:ext>
            </p:extLst>
          </p:nvPr>
        </p:nvGraphicFramePr>
        <p:xfrm>
          <a:off x="4716463" y="2636838"/>
          <a:ext cx="3816350" cy="273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60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69DD26D6-2574-4961-B293-F849D70D415A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84213" y="1196752"/>
            <a:ext cx="8208962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Привлечение внешнего финансирования</a:t>
            </a:r>
            <a:endParaRPr lang="en-US" sz="8000" b="1" dirty="0" smtClean="0">
              <a:solidFill>
                <a:srgbClr val="9F2B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endParaRPr lang="en-US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3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095876"/>
              </p:ext>
            </p:extLst>
          </p:nvPr>
        </p:nvGraphicFramePr>
        <p:xfrm>
          <a:off x="250825" y="2349500"/>
          <a:ext cx="2735263" cy="403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002888"/>
              </p:ext>
            </p:extLst>
          </p:nvPr>
        </p:nvGraphicFramePr>
        <p:xfrm>
          <a:off x="5722938" y="2205038"/>
          <a:ext cx="2952750" cy="3963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113429"/>
              </p:ext>
            </p:extLst>
          </p:nvPr>
        </p:nvGraphicFramePr>
        <p:xfrm>
          <a:off x="3131840" y="2348880"/>
          <a:ext cx="2592288" cy="3672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A597DB1A-B613-425C-B0E5-A403BDC6310D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93260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lnSpc>
                <a:spcPct val="17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Вовлечение обучающихся в научную деятельность</a:t>
            </a:r>
            <a:endParaRPr lang="en-US" dirty="0" smtClean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075541"/>
              </p:ext>
            </p:extLst>
          </p:nvPr>
        </p:nvGraphicFramePr>
        <p:xfrm>
          <a:off x="539750" y="2636838"/>
          <a:ext cx="3816350" cy="338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807738"/>
              </p:ext>
            </p:extLst>
          </p:nvPr>
        </p:nvGraphicFramePr>
        <p:xfrm>
          <a:off x="4644008" y="2636838"/>
          <a:ext cx="381635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804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31013" y="6237288"/>
            <a:ext cx="2133600" cy="365125"/>
          </a:xfrm>
        </p:spPr>
        <p:txBody>
          <a:bodyPr/>
          <a:lstStyle/>
          <a:p>
            <a:pPr>
              <a:defRPr/>
            </a:pPr>
            <a:fld id="{D8C2876E-7451-4EAF-899A-DBE335A68A13}" type="slidenum"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9</a:t>
            </a:fld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611188" y="1196975"/>
            <a:ext cx="7921625" cy="71913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sz="2800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8000" b="1" dirty="0" smtClean="0">
                <a:solidFill>
                  <a:srgbClr val="9F2B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выплат по учебной работе</a:t>
            </a:r>
            <a:endParaRPr lang="en-US" sz="8000" dirty="0" smtClean="0">
              <a:solidFill>
                <a:schemeClr val="dk1"/>
              </a:solidFill>
              <a:latin typeface="Arial" panose="020B0604020202020204" pitchFamily="34" charset="0"/>
              <a:ea typeface="PT Sans"/>
              <a:cs typeface="Arial" panose="020B0604020202020204" pitchFamily="34" charset="0"/>
              <a:sym typeface="PT Sans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rPr>
              <a:t> </a:t>
            </a:r>
            <a:endParaRPr lang="en-US" dirty="0">
              <a:solidFill>
                <a:schemeClr val="dk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graphicFrame>
        <p:nvGraphicFramePr>
          <p:cNvPr id="3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2347130"/>
              </p:ext>
            </p:extLst>
          </p:nvPr>
        </p:nvGraphicFramePr>
        <p:xfrm>
          <a:off x="179512" y="1930958"/>
          <a:ext cx="2765542" cy="3270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522479"/>
              </p:ext>
            </p:extLst>
          </p:nvPr>
        </p:nvGraphicFramePr>
        <p:xfrm>
          <a:off x="2987824" y="1916113"/>
          <a:ext cx="2837550" cy="3270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468232966"/>
              </p:ext>
            </p:extLst>
          </p:nvPr>
        </p:nvGraphicFramePr>
        <p:xfrm>
          <a:off x="5292080" y="1928325"/>
          <a:ext cx="39357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756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10506</TotalTime>
  <Words>865</Words>
  <Application>Microsoft Office PowerPoint</Application>
  <PresentationFormat>Экран (4:3)</PresentationFormat>
  <Paragraphs>265</Paragraphs>
  <Slides>17</Slides>
  <Notes>16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Диаграмма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Баранова Ольга Владимировна</dc:creator>
  <cp:lastModifiedBy>Усеинова Лаура Ефимовна</cp:lastModifiedBy>
  <cp:revision>198</cp:revision>
  <dcterms:created xsi:type="dcterms:W3CDTF">2015-06-09T11:05:16Z</dcterms:created>
  <dcterms:modified xsi:type="dcterms:W3CDTF">2017-04-10T08:04:00Z</dcterms:modified>
</cp:coreProperties>
</file>