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3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4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5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16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7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18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19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notesSlides/notesSlide20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21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22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23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notesSlides/notesSlide24.xml" ContentType="application/vnd.openxmlformats-officedocument.presentationml.notesSl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25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notesSlides/notesSlide26.xml" ContentType="application/vnd.openxmlformats-officedocument.presentationml.notesSlide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27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72.xml" ContentType="application/vnd.openxmlformats-officedocument.drawingml.chart+xml"/>
  <Override PartName="/ppt/notesSlides/notesSlide30.xml" ContentType="application/vnd.openxmlformats-officedocument.presentationml.notesSlide+xml"/>
  <Override PartName="/ppt/charts/chart73.xml" ContentType="application/vnd.openxmlformats-officedocument.drawingml.chart+xml"/>
  <Override PartName="/ppt/notesSlides/notesSlide31.xml" ContentType="application/vnd.openxmlformats-officedocument.presentationml.notesSlide+xml"/>
  <Override PartName="/ppt/charts/chart74.xml" ContentType="application/vnd.openxmlformats-officedocument.drawingml.chart+xml"/>
  <Override PartName="/ppt/notesSlides/notesSlide32.xml" ContentType="application/vnd.openxmlformats-officedocument.presentationml.notesSlide+xml"/>
  <Override PartName="/ppt/charts/chart75.xml" ContentType="application/vnd.openxmlformats-officedocument.drawingml.chart+xml"/>
  <Override PartName="/ppt/notesSlides/notesSlide33.xml" ContentType="application/vnd.openxmlformats-officedocument.presentationml.notesSlide+xml"/>
  <Override PartName="/ppt/charts/chart76.xml" ContentType="application/vnd.openxmlformats-officedocument.drawingml.chart+xml"/>
  <Override PartName="/ppt/notesSlides/notesSlide34.xml" ContentType="application/vnd.openxmlformats-officedocument.presentationml.notesSlide+xml"/>
  <Override PartName="/ppt/charts/chart77.xml" ContentType="application/vnd.openxmlformats-officedocument.drawingml.chart+xml"/>
  <Override PartName="/ppt/notesSlides/notesSlide35.xml" ContentType="application/vnd.openxmlformats-officedocument.presentationml.notesSlide+xml"/>
  <Override PartName="/ppt/charts/chart78.xml" ContentType="application/vnd.openxmlformats-officedocument.drawingml.chart+xml"/>
  <Override PartName="/ppt/notesSlides/notesSlide36.xml" ContentType="application/vnd.openxmlformats-officedocument.presentationml.notesSlide+xml"/>
  <Override PartName="/ppt/charts/chart79.xml" ContentType="application/vnd.openxmlformats-officedocument.drawingml.chart+xml"/>
  <Override PartName="/ppt/notesSlides/notesSlide37.xml" ContentType="application/vnd.openxmlformats-officedocument.presentationml.notesSlide+xml"/>
  <Override PartName="/ppt/charts/chart80.xml" ContentType="application/vnd.openxmlformats-officedocument.drawingml.chart+xml"/>
  <Override PartName="/ppt/notesSlides/notesSlide38.xml" ContentType="application/vnd.openxmlformats-officedocument.presentationml.notesSlide+xml"/>
  <Override PartName="/ppt/charts/chart81.xml" ContentType="application/vnd.openxmlformats-officedocument.drawingml.chart+xml"/>
  <Override PartName="/ppt/notesSlides/notesSlide39.xml" ContentType="application/vnd.openxmlformats-officedocument.presentationml.notesSlide+xml"/>
  <Override PartName="/ppt/charts/chart82.xml" ContentType="application/vnd.openxmlformats-officedocument.drawingml.chart+xml"/>
  <Override PartName="/ppt/notesSlides/notesSlide40.xml" ContentType="application/vnd.openxmlformats-officedocument.presentationml.notesSlide+xml"/>
  <Override PartName="/ppt/charts/chart83.xml" ContentType="application/vnd.openxmlformats-officedocument.drawingml.chart+xml"/>
  <Override PartName="/ppt/notesSlides/notesSlide41.xml" ContentType="application/vnd.openxmlformats-officedocument.presentationml.notesSlide+xml"/>
  <Override PartName="/ppt/charts/chart84.xml" ContentType="application/vnd.openxmlformats-officedocument.drawingml.chart+xml"/>
  <Override PartName="/ppt/notesSlides/notesSlide42.xml" ContentType="application/vnd.openxmlformats-officedocument.presentationml.notesSlide+xml"/>
  <Override PartName="/ppt/charts/chart85.xml" ContentType="application/vnd.openxmlformats-officedocument.drawingml.chart+xml"/>
  <Override PartName="/ppt/notesSlides/notesSlide43.xml" ContentType="application/vnd.openxmlformats-officedocument.presentationml.notesSlide+xml"/>
  <Override PartName="/ppt/charts/chart86.xml" ContentType="application/vnd.openxmlformats-officedocument.drawingml.chart+xml"/>
  <Override PartName="/ppt/notesSlides/notesSlide44.xml" ContentType="application/vnd.openxmlformats-officedocument.presentationml.notesSlide+xml"/>
  <Override PartName="/ppt/charts/chart87.xml" ContentType="application/vnd.openxmlformats-officedocument.drawingml.chart+xml"/>
  <Override PartName="/ppt/notesSlides/notesSlide45.xml" ContentType="application/vnd.openxmlformats-officedocument.presentationml.notesSlide+xml"/>
  <Override PartName="/ppt/charts/chart88.xml" ContentType="application/vnd.openxmlformats-officedocument.drawingml.chart+xml"/>
  <Override PartName="/ppt/notesSlides/notesSlide46.xml" ContentType="application/vnd.openxmlformats-officedocument.presentationml.notesSlide+xml"/>
  <Override PartName="/ppt/charts/chart89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notesSlides/notesSlide49.xml" ContentType="application/vnd.openxmlformats-officedocument.presentationml.notesSlide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80" r:id="rId2"/>
    <p:sldId id="413" r:id="rId3"/>
    <p:sldId id="506" r:id="rId4"/>
    <p:sldId id="535" r:id="rId5"/>
    <p:sldId id="505" r:id="rId6"/>
    <p:sldId id="489" r:id="rId7"/>
    <p:sldId id="490" r:id="rId8"/>
    <p:sldId id="491" r:id="rId9"/>
    <p:sldId id="492" r:id="rId10"/>
    <p:sldId id="339" r:id="rId11"/>
    <p:sldId id="456" r:id="rId12"/>
    <p:sldId id="493" r:id="rId13"/>
    <p:sldId id="494" r:id="rId14"/>
    <p:sldId id="495" r:id="rId15"/>
    <p:sldId id="496" r:id="rId16"/>
    <p:sldId id="340" r:id="rId17"/>
    <p:sldId id="486" r:id="rId18"/>
    <p:sldId id="487" r:id="rId19"/>
    <p:sldId id="488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458" r:id="rId28"/>
    <p:sldId id="504" r:id="rId29"/>
    <p:sldId id="412" r:id="rId30"/>
    <p:sldId id="517" r:id="rId31"/>
    <p:sldId id="512" r:id="rId32"/>
    <p:sldId id="519" r:id="rId33"/>
    <p:sldId id="518" r:id="rId34"/>
    <p:sldId id="514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8" r:id="rId43"/>
    <p:sldId id="527" r:id="rId44"/>
    <p:sldId id="529" r:id="rId45"/>
    <p:sldId id="530" r:id="rId46"/>
    <p:sldId id="531" r:id="rId47"/>
    <p:sldId id="532" r:id="rId48"/>
    <p:sldId id="509" r:id="rId49"/>
    <p:sldId id="510" r:id="rId50"/>
    <p:sldId id="511" r:id="rId51"/>
    <p:sldId id="515" r:id="rId52"/>
    <p:sldId id="516" r:id="rId53"/>
    <p:sldId id="391" r:id="rId54"/>
    <p:sldId id="438" r:id="rId55"/>
    <p:sldId id="533" r:id="rId56"/>
    <p:sldId id="534" r:id="rId57"/>
    <p:sldId id="435" r:id="rId58"/>
    <p:sldId id="437" r:id="rId59"/>
    <p:sldId id="508" r:id="rId6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C69B24-BD4D-456C-9419-8483B5A13342}">
          <p14:sldIdLst>
            <p14:sldId id="280"/>
          </p14:sldIdLst>
        </p14:section>
        <p14:section name="Раздел без заголовка" id="{3BBA14B1-6B58-41F1-9255-D570E46FC857}">
          <p14:sldIdLst>
            <p14:sldId id="413"/>
            <p14:sldId id="506"/>
            <p14:sldId id="535"/>
            <p14:sldId id="505"/>
            <p14:sldId id="489"/>
            <p14:sldId id="490"/>
            <p14:sldId id="491"/>
            <p14:sldId id="492"/>
            <p14:sldId id="339"/>
            <p14:sldId id="456"/>
            <p14:sldId id="493"/>
            <p14:sldId id="494"/>
            <p14:sldId id="495"/>
            <p14:sldId id="496"/>
            <p14:sldId id="340"/>
            <p14:sldId id="486"/>
            <p14:sldId id="487"/>
            <p14:sldId id="488"/>
            <p14:sldId id="497"/>
            <p14:sldId id="498"/>
            <p14:sldId id="499"/>
            <p14:sldId id="500"/>
            <p14:sldId id="501"/>
            <p14:sldId id="502"/>
            <p14:sldId id="503"/>
            <p14:sldId id="458"/>
            <p14:sldId id="504"/>
            <p14:sldId id="412"/>
            <p14:sldId id="517"/>
            <p14:sldId id="512"/>
            <p14:sldId id="519"/>
            <p14:sldId id="518"/>
            <p14:sldId id="514"/>
            <p14:sldId id="520"/>
            <p14:sldId id="521"/>
            <p14:sldId id="522"/>
            <p14:sldId id="523"/>
            <p14:sldId id="524"/>
            <p14:sldId id="525"/>
            <p14:sldId id="526"/>
            <p14:sldId id="528"/>
            <p14:sldId id="527"/>
            <p14:sldId id="529"/>
            <p14:sldId id="530"/>
            <p14:sldId id="531"/>
            <p14:sldId id="532"/>
            <p14:sldId id="509"/>
            <p14:sldId id="510"/>
            <p14:sldId id="511"/>
            <p14:sldId id="515"/>
            <p14:sldId id="516"/>
            <p14:sldId id="391"/>
            <p14:sldId id="438"/>
            <p14:sldId id="533"/>
            <p14:sldId id="534"/>
            <p14:sldId id="435"/>
            <p14:sldId id="437"/>
            <p14:sldId id="50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121" autoAdjust="0"/>
    <p:restoredTop sz="91657" autoAdjust="0"/>
  </p:normalViewPr>
  <p:slideViewPr>
    <p:cSldViewPr>
      <p:cViewPr>
        <p:scale>
          <a:sx n="113" d="100"/>
          <a:sy n="113" d="100"/>
        </p:scale>
        <p:origin x="-15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84608"/>
        <c:axId val="39232640"/>
      </c:barChart>
      <c:catAx>
        <c:axId val="3648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9232640"/>
        <c:crosses val="autoZero"/>
        <c:auto val="1"/>
        <c:lblAlgn val="ctr"/>
        <c:lblOffset val="100"/>
        <c:noMultiLvlLbl val="0"/>
      </c:catAx>
      <c:valAx>
        <c:axId val="3923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84608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1111111111"/>
          <c:y val="7.5200347222222227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Корконосенко Сергей Григорьевич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07264"/>
        <c:axId val="37732352"/>
      </c:barChart>
      <c:catAx>
        <c:axId val="40907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7732352"/>
        <c:crosses val="autoZero"/>
        <c:auto val="1"/>
        <c:lblAlgn val="ctr"/>
        <c:lblOffset val="100"/>
        <c:noMultiLvlLbl val="0"/>
      </c:catAx>
      <c:valAx>
        <c:axId val="37732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90726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Корконосенко Сергей Григорьевич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03904"/>
        <c:axId val="37734080"/>
      </c:barChart>
      <c:catAx>
        <c:axId val="3980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7734080"/>
        <c:crosses val="autoZero"/>
        <c:auto val="1"/>
        <c:lblAlgn val="ctr"/>
        <c:lblOffset val="100"/>
        <c:noMultiLvlLbl val="0"/>
      </c:catAx>
      <c:valAx>
        <c:axId val="3773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803904"/>
        <c:crosses val="autoZero"/>
        <c:crossBetween val="between"/>
        <c:majorUnit val="2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Якунин Александр Васильевич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17984"/>
        <c:axId val="40970496"/>
      </c:barChart>
      <c:catAx>
        <c:axId val="3261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0970496"/>
        <c:crosses val="autoZero"/>
        <c:auto val="1"/>
        <c:lblAlgn val="ctr"/>
        <c:lblOffset val="100"/>
        <c:noMultiLvlLbl val="0"/>
      </c:catAx>
      <c:valAx>
        <c:axId val="4097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1798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1111111111"/>
          <c:y val="7.5200347222222227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Якунин Александр Васильевич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19008"/>
        <c:axId val="40975104"/>
      </c:barChart>
      <c:catAx>
        <c:axId val="32619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0975104"/>
        <c:crosses val="autoZero"/>
        <c:auto val="1"/>
        <c:lblAlgn val="ctr"/>
        <c:lblOffset val="100"/>
        <c:noMultiLvlLbl val="0"/>
      </c:catAx>
      <c:valAx>
        <c:axId val="40975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619008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Якунин Александр Васильевич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01824"/>
        <c:axId val="46997504"/>
      </c:barChart>
      <c:catAx>
        <c:axId val="4750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6997504"/>
        <c:crosses val="autoZero"/>
        <c:auto val="1"/>
        <c:lblAlgn val="ctr"/>
        <c:lblOffset val="100"/>
        <c:noMultiLvlLbl val="0"/>
      </c:catAx>
      <c:valAx>
        <c:axId val="4699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501824"/>
        <c:crosses val="autoZero"/>
        <c:crossBetween val="between"/>
        <c:majorUnit val="2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Панов Алексей Анатольевич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24000"/>
        <c:axId val="47000384"/>
      </c:barChart>
      <c:catAx>
        <c:axId val="4742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000384"/>
        <c:crosses val="autoZero"/>
        <c:auto val="1"/>
        <c:lblAlgn val="ctr"/>
        <c:lblOffset val="100"/>
        <c:noMultiLvlLbl val="0"/>
      </c:catAx>
      <c:valAx>
        <c:axId val="4700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2400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57-й в России</c:v>
                </c:pt>
                <c:pt idx="1">
                  <c:v>Панов Алексей Анатольевич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63200"/>
        <c:axId val="47002112"/>
      </c:barChart>
      <c:catAx>
        <c:axId val="4696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002112"/>
        <c:crosses val="autoZero"/>
        <c:auto val="1"/>
        <c:lblAlgn val="ctr"/>
        <c:lblOffset val="100"/>
        <c:noMultiLvlLbl val="0"/>
      </c:catAx>
      <c:valAx>
        <c:axId val="470021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96320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Панов Алексей Анатольевич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61152"/>
        <c:axId val="47003840"/>
      </c:barChart>
      <c:catAx>
        <c:axId val="4696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003840"/>
        <c:crosses val="autoZero"/>
        <c:auto val="1"/>
        <c:lblAlgn val="ctr"/>
        <c:lblOffset val="100"/>
        <c:noMultiLvlLbl val="0"/>
      </c:catAx>
      <c:valAx>
        <c:axId val="4700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961152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Кривошеев Юрий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7216"/>
        <c:axId val="47039040"/>
      </c:barChart>
      <c:catAx>
        <c:axId val="4717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039040"/>
        <c:crosses val="autoZero"/>
        <c:auto val="1"/>
        <c:lblAlgn val="ctr"/>
        <c:lblOffset val="100"/>
        <c:noMultiLvlLbl val="0"/>
      </c:catAx>
      <c:valAx>
        <c:axId val="4703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17721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Кривошеев Юрий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61472"/>
        <c:axId val="47040768"/>
      </c:barChart>
      <c:catAx>
        <c:axId val="4516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040768"/>
        <c:crosses val="autoZero"/>
        <c:auto val="1"/>
        <c:lblAlgn val="ctr"/>
        <c:lblOffset val="100"/>
        <c:noMultiLvlLbl val="0"/>
      </c:catAx>
      <c:valAx>
        <c:axId val="47040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161472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98144"/>
        <c:axId val="38761536"/>
      </c:barChart>
      <c:catAx>
        <c:axId val="10099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8761536"/>
        <c:crosses val="autoZero"/>
        <c:auto val="1"/>
        <c:lblAlgn val="ctr"/>
        <c:lblOffset val="100"/>
        <c:noMultiLvlLbl val="0"/>
      </c:catAx>
      <c:valAx>
        <c:axId val="3876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9814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Кривошеев Юрий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61984"/>
        <c:axId val="47042496"/>
      </c:barChart>
      <c:catAx>
        <c:axId val="4516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042496"/>
        <c:crosses val="autoZero"/>
        <c:auto val="1"/>
        <c:lblAlgn val="ctr"/>
        <c:lblOffset val="100"/>
        <c:noMultiLvlLbl val="0"/>
      </c:catAx>
      <c:valAx>
        <c:axId val="4704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6198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Майоров Александр Вячеславович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68640"/>
        <c:axId val="47045952"/>
      </c:barChart>
      <c:catAx>
        <c:axId val="4516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045952"/>
        <c:crosses val="autoZero"/>
        <c:auto val="1"/>
        <c:lblAlgn val="ctr"/>
        <c:lblOffset val="100"/>
        <c:noMultiLvlLbl val="0"/>
      </c:catAx>
      <c:valAx>
        <c:axId val="4704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6864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Майоров Александр Вячеславович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70176"/>
        <c:axId val="47112768"/>
      </c:barChart>
      <c:catAx>
        <c:axId val="4517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112768"/>
        <c:crosses val="autoZero"/>
        <c:auto val="1"/>
        <c:lblAlgn val="ctr"/>
        <c:lblOffset val="100"/>
        <c:noMultiLvlLbl val="0"/>
      </c:catAx>
      <c:valAx>
        <c:axId val="47112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17017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Майоров Александр Вячеславович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06880"/>
        <c:axId val="47043072"/>
      </c:barChart>
      <c:catAx>
        <c:axId val="3250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043072"/>
        <c:crosses val="autoZero"/>
        <c:auto val="1"/>
        <c:lblAlgn val="ctr"/>
        <c:lblOffset val="100"/>
        <c:noMultiLvlLbl val="0"/>
      </c:catAx>
      <c:valAx>
        <c:axId val="4704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06880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Тот Юрий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04896"/>
        <c:axId val="100500032"/>
      </c:barChart>
      <c:catAx>
        <c:axId val="4750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00500032"/>
        <c:crosses val="autoZero"/>
        <c:auto val="1"/>
        <c:lblAlgn val="ctr"/>
        <c:lblOffset val="100"/>
        <c:noMultiLvlLbl val="0"/>
      </c:catAx>
      <c:valAx>
        <c:axId val="10050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50489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Тот Юрий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21696"/>
        <c:axId val="100501760"/>
      </c:barChart>
      <c:catAx>
        <c:axId val="112221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00501760"/>
        <c:crosses val="autoZero"/>
        <c:auto val="1"/>
        <c:lblAlgn val="ctr"/>
        <c:lblOffset val="100"/>
        <c:noMultiLvlLbl val="0"/>
      </c:catAx>
      <c:valAx>
        <c:axId val="100501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222169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Тот Юрий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23424"/>
        <c:axId val="47115648"/>
      </c:barChart>
      <c:catAx>
        <c:axId val="11242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47115648"/>
        <c:crosses val="autoZero"/>
        <c:auto val="1"/>
        <c:lblAlgn val="ctr"/>
        <c:lblOffset val="100"/>
        <c:noMultiLvlLbl val="0"/>
      </c:catAx>
      <c:valAx>
        <c:axId val="4711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42342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Бурков Владимир Германович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68256"/>
        <c:axId val="112471424"/>
      </c:barChart>
      <c:catAx>
        <c:axId val="11196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2471424"/>
        <c:crosses val="autoZero"/>
        <c:auto val="1"/>
        <c:lblAlgn val="ctr"/>
        <c:lblOffset val="100"/>
        <c:noMultiLvlLbl val="0"/>
      </c:catAx>
      <c:valAx>
        <c:axId val="11247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96825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Бурков Владимир Германович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80736"/>
        <c:axId val="112472576"/>
      </c:barChart>
      <c:catAx>
        <c:axId val="11538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2472576"/>
        <c:crosses val="autoZero"/>
        <c:auto val="1"/>
        <c:lblAlgn val="ctr"/>
        <c:lblOffset val="100"/>
        <c:noMultiLvlLbl val="0"/>
      </c:catAx>
      <c:valAx>
        <c:axId val="112472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38073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Бурков Владимир Германович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71840"/>
        <c:axId val="112474304"/>
      </c:barChart>
      <c:catAx>
        <c:axId val="11197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2474304"/>
        <c:crosses val="autoZero"/>
        <c:auto val="1"/>
        <c:lblAlgn val="ctr"/>
        <c:lblOffset val="100"/>
        <c:noMultiLvlLbl val="0"/>
      </c:catAx>
      <c:valAx>
        <c:axId val="11247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971840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Дускаева Лилия Рашидовна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03872"/>
        <c:axId val="37103296"/>
      </c:barChart>
      <c:catAx>
        <c:axId val="3470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7103296"/>
        <c:crosses val="autoZero"/>
        <c:auto val="1"/>
        <c:lblAlgn val="ctr"/>
        <c:lblOffset val="100"/>
        <c:noMultiLvlLbl val="0"/>
      </c:catAx>
      <c:valAx>
        <c:axId val="3710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03872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Попова Ольга Валентиновна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81760"/>
        <c:axId val="112517696"/>
      </c:barChart>
      <c:catAx>
        <c:axId val="11538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2517696"/>
        <c:crosses val="autoZero"/>
        <c:auto val="1"/>
        <c:lblAlgn val="ctr"/>
        <c:lblOffset val="100"/>
        <c:noMultiLvlLbl val="0"/>
      </c:catAx>
      <c:valAx>
        <c:axId val="11251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38176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Попова Ольга Валентиновна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80480"/>
        <c:axId val="112519424"/>
      </c:barChart>
      <c:catAx>
        <c:axId val="119380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2519424"/>
        <c:crosses val="autoZero"/>
        <c:auto val="1"/>
        <c:lblAlgn val="ctr"/>
        <c:lblOffset val="100"/>
        <c:noMultiLvlLbl val="0"/>
      </c:catAx>
      <c:valAx>
        <c:axId val="112519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938048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Попова Ольга Валентиновна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83808"/>
        <c:axId val="112521152"/>
      </c:barChart>
      <c:catAx>
        <c:axId val="11538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2521152"/>
        <c:crosses val="autoZero"/>
        <c:auto val="1"/>
        <c:lblAlgn val="ctr"/>
        <c:lblOffset val="100"/>
        <c:noMultiLvlLbl val="0"/>
      </c:catAx>
      <c:valAx>
        <c:axId val="11252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383808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62547881944444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Плисс Виктор Александрович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77920"/>
        <c:axId val="112523456"/>
      </c:barChart>
      <c:catAx>
        <c:axId val="11937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2523456"/>
        <c:crosses val="autoZero"/>
        <c:auto val="1"/>
        <c:lblAlgn val="ctr"/>
        <c:lblOffset val="100"/>
        <c:noMultiLvlLbl val="0"/>
      </c:catAx>
      <c:valAx>
        <c:axId val="11252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7792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Плисс Виктор Александрович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41920"/>
        <c:axId val="119472128"/>
      </c:barChart>
      <c:catAx>
        <c:axId val="11944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472128"/>
        <c:crosses val="autoZero"/>
        <c:auto val="1"/>
        <c:lblAlgn val="ctr"/>
        <c:lblOffset val="100"/>
        <c:noMultiLvlLbl val="0"/>
      </c:catAx>
      <c:valAx>
        <c:axId val="119472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944192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Плисс Виктор Александрович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60544"/>
        <c:axId val="119473856"/>
      </c:barChart>
      <c:catAx>
        <c:axId val="12126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473856"/>
        <c:crosses val="autoZero"/>
        <c:auto val="1"/>
        <c:lblAlgn val="ctr"/>
        <c:lblOffset val="100"/>
        <c:noMultiLvlLbl val="0"/>
      </c:catAx>
      <c:valAx>
        <c:axId val="11947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26054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62547881944444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Камачкин Александр Михайлович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47904"/>
        <c:axId val="119571584"/>
      </c:barChart>
      <c:catAx>
        <c:axId val="3794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571584"/>
        <c:crosses val="autoZero"/>
        <c:auto val="1"/>
        <c:lblAlgn val="ctr"/>
        <c:lblOffset val="100"/>
        <c:noMultiLvlLbl val="0"/>
      </c:catAx>
      <c:valAx>
        <c:axId val="11957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4790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Камачкин Александр Михайлович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48416"/>
        <c:axId val="119479040"/>
      </c:barChart>
      <c:catAx>
        <c:axId val="37948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479040"/>
        <c:crosses val="autoZero"/>
        <c:auto val="1"/>
        <c:lblAlgn val="ctr"/>
        <c:lblOffset val="100"/>
        <c:noMultiLvlLbl val="0"/>
      </c:catAx>
      <c:valAx>
        <c:axId val="119479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94841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Камачкин Александр Михайлович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93152"/>
        <c:axId val="119573312"/>
      </c:barChart>
      <c:catAx>
        <c:axId val="10059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573312"/>
        <c:crosses val="autoZero"/>
        <c:auto val="1"/>
        <c:lblAlgn val="ctr"/>
        <c:lblOffset val="100"/>
        <c:noMultiLvlLbl val="0"/>
      </c:catAx>
      <c:valAx>
        <c:axId val="11957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593152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62547881944444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Малафеев Олег Алексеевич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97696"/>
        <c:axId val="119576192"/>
      </c:barChart>
      <c:catAx>
        <c:axId val="10639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576192"/>
        <c:crosses val="autoZero"/>
        <c:auto val="1"/>
        <c:lblAlgn val="ctr"/>
        <c:lblOffset val="100"/>
        <c:noMultiLvlLbl val="0"/>
      </c:catAx>
      <c:valAx>
        <c:axId val="11957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39769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47222222227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Дускаева Лилия Рашидовна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18560"/>
        <c:axId val="37105024"/>
      </c:barChart>
      <c:catAx>
        <c:axId val="34818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7105024"/>
        <c:crosses val="autoZero"/>
        <c:auto val="1"/>
        <c:lblAlgn val="ctr"/>
        <c:lblOffset val="100"/>
        <c:noMultiLvlLbl val="0"/>
      </c:catAx>
      <c:valAx>
        <c:axId val="37105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81856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Малафеев Олег Алексеевич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27456"/>
        <c:axId val="119577920"/>
      </c:barChart>
      <c:catAx>
        <c:axId val="111827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577920"/>
        <c:crosses val="autoZero"/>
        <c:auto val="1"/>
        <c:lblAlgn val="ctr"/>
        <c:lblOffset val="100"/>
        <c:noMultiLvlLbl val="0"/>
      </c:catAx>
      <c:valAx>
        <c:axId val="119577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182745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Малафеев Олег Алексеевич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98208"/>
        <c:axId val="121332864"/>
      </c:barChart>
      <c:catAx>
        <c:axId val="10639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1332864"/>
        <c:crosses val="autoZero"/>
        <c:auto val="1"/>
        <c:lblAlgn val="ctr"/>
        <c:lblOffset val="100"/>
        <c:noMultiLvlLbl val="0"/>
      </c:catAx>
      <c:valAx>
        <c:axId val="12133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398208"/>
        <c:crosses val="autoZero"/>
        <c:crossBetween val="between"/>
        <c:majorUnit val="5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62547881944444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Олемской Игорь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25408"/>
        <c:axId val="121335744"/>
      </c:barChart>
      <c:catAx>
        <c:axId val="11182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1335744"/>
        <c:crosses val="autoZero"/>
        <c:auto val="1"/>
        <c:lblAlgn val="ctr"/>
        <c:lblOffset val="100"/>
        <c:noMultiLvlLbl val="0"/>
      </c:catAx>
      <c:valAx>
        <c:axId val="12133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82540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5400000000001"/>
          <c:y val="7.5200347222222227E-2"/>
          <c:w val="0.5978383838383835"/>
          <c:h val="0.618423333333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Олемской Игорь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74208"/>
        <c:axId val="121337472"/>
      </c:barChart>
      <c:catAx>
        <c:axId val="12137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1337472"/>
        <c:crosses val="autoZero"/>
        <c:auto val="1"/>
        <c:lblAlgn val="ctr"/>
        <c:lblOffset val="100"/>
        <c:noMultiLvlLbl val="0"/>
      </c:catAx>
      <c:valAx>
        <c:axId val="121337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1374208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Олемской Игорь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82912"/>
        <c:axId val="121339200"/>
      </c:barChart>
      <c:catAx>
        <c:axId val="12138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1339200"/>
        <c:crosses val="autoZero"/>
        <c:auto val="1"/>
        <c:lblAlgn val="ctr"/>
        <c:lblOffset val="100"/>
        <c:noMultiLvlLbl val="0"/>
      </c:catAx>
      <c:valAx>
        <c:axId val="12133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382912"/>
        <c:crosses val="autoZero"/>
        <c:crossBetween val="between"/>
        <c:majorUnit val="5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Головей Лариса Арсеньевна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81376"/>
        <c:axId val="121522432"/>
      </c:barChart>
      <c:catAx>
        <c:axId val="12138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1522432"/>
        <c:crosses val="autoZero"/>
        <c:auto val="1"/>
        <c:lblAlgn val="ctr"/>
        <c:lblOffset val="100"/>
        <c:noMultiLvlLbl val="0"/>
      </c:catAx>
      <c:valAx>
        <c:axId val="12152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38137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Головей Лариса Арсеньевна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57856"/>
        <c:axId val="121524160"/>
      </c:barChart>
      <c:catAx>
        <c:axId val="12165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1524160"/>
        <c:crosses val="autoZero"/>
        <c:auto val="1"/>
        <c:lblAlgn val="ctr"/>
        <c:lblOffset val="100"/>
        <c:noMultiLvlLbl val="0"/>
      </c:catAx>
      <c:valAx>
        <c:axId val="121524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165785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Головей Лариса Арсеньевна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81888"/>
        <c:axId val="121525888"/>
      </c:barChart>
      <c:catAx>
        <c:axId val="12138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1525888"/>
        <c:crosses val="autoZero"/>
        <c:auto val="1"/>
        <c:lblAlgn val="ctr"/>
        <c:lblOffset val="100"/>
        <c:noMultiLvlLbl val="0"/>
      </c:catAx>
      <c:valAx>
        <c:axId val="12152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381888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Маничев Сергей Алексеевич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56320"/>
        <c:axId val="129630208"/>
      </c:barChart>
      <c:catAx>
        <c:axId val="12165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30208"/>
        <c:crosses val="autoZero"/>
        <c:auto val="1"/>
        <c:lblAlgn val="ctr"/>
        <c:lblOffset val="100"/>
        <c:noMultiLvlLbl val="0"/>
      </c:catAx>
      <c:valAx>
        <c:axId val="12963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65632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Маничев Сергей Алексеевич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02400"/>
        <c:axId val="129631936"/>
      </c:barChart>
      <c:catAx>
        <c:axId val="12970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31936"/>
        <c:crosses val="autoZero"/>
        <c:auto val="1"/>
        <c:lblAlgn val="ctr"/>
        <c:lblOffset val="100"/>
        <c:noMultiLvlLbl val="0"/>
      </c:catAx>
      <c:valAx>
        <c:axId val="129631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970240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Дускаева Лилия Рашидовна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04384"/>
        <c:axId val="37106752"/>
      </c:barChart>
      <c:catAx>
        <c:axId val="3470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37106752"/>
        <c:crosses val="autoZero"/>
        <c:auto val="1"/>
        <c:lblAlgn val="ctr"/>
        <c:lblOffset val="100"/>
        <c:noMultiLvlLbl val="0"/>
      </c:catAx>
      <c:valAx>
        <c:axId val="3710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0438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Маничев Сергей Алексеевич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57344"/>
        <c:axId val="129633664"/>
      </c:barChart>
      <c:catAx>
        <c:axId val="12165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33664"/>
        <c:crosses val="autoZero"/>
        <c:auto val="1"/>
        <c:lblAlgn val="ctr"/>
        <c:lblOffset val="100"/>
        <c:noMultiLvlLbl val="0"/>
      </c:catAx>
      <c:valAx>
        <c:axId val="12963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65734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Зенкевич Светлана Михайловна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75104"/>
        <c:axId val="129635968"/>
      </c:barChart>
      <c:catAx>
        <c:axId val="12977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35968"/>
        <c:crosses val="autoZero"/>
        <c:auto val="1"/>
        <c:lblAlgn val="ctr"/>
        <c:lblOffset val="100"/>
        <c:noMultiLvlLbl val="0"/>
      </c:catAx>
      <c:valAx>
        <c:axId val="12963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7510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Зенкевич Светлана Михайловна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60160"/>
        <c:axId val="129637696"/>
      </c:barChart>
      <c:catAx>
        <c:axId val="11766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37696"/>
        <c:crosses val="autoZero"/>
        <c:auto val="1"/>
        <c:lblAlgn val="ctr"/>
        <c:lblOffset val="100"/>
        <c:noMultiLvlLbl val="0"/>
      </c:catAx>
      <c:valAx>
        <c:axId val="129637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766016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Зенкевич Светлана Михайловна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58624"/>
        <c:axId val="129688704"/>
      </c:barChart>
      <c:catAx>
        <c:axId val="11765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88704"/>
        <c:crosses val="autoZero"/>
        <c:auto val="1"/>
        <c:lblAlgn val="ctr"/>
        <c:lblOffset val="100"/>
        <c:noMultiLvlLbl val="0"/>
      </c:catAx>
      <c:valAx>
        <c:axId val="12968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5862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Тимченко Надежда Михайловна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68864"/>
        <c:axId val="129691008"/>
      </c:barChart>
      <c:catAx>
        <c:axId val="11766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91008"/>
        <c:crosses val="autoZero"/>
        <c:auto val="1"/>
        <c:lblAlgn val="ctr"/>
        <c:lblOffset val="100"/>
        <c:noMultiLvlLbl val="0"/>
      </c:catAx>
      <c:valAx>
        <c:axId val="12969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6886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1111111111"/>
          <c:y val="5.3151736111111111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Тимченко Надежда Михайловна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20000"/>
        <c:axId val="129692736"/>
      </c:barChart>
      <c:catAx>
        <c:axId val="134720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92736"/>
        <c:crosses val="autoZero"/>
        <c:auto val="1"/>
        <c:lblAlgn val="ctr"/>
        <c:lblOffset val="100"/>
        <c:noMultiLvlLbl val="0"/>
      </c:catAx>
      <c:valAx>
        <c:axId val="129692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472000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Тимченко Надежда Михайловна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76128"/>
        <c:axId val="129694464"/>
      </c:barChart>
      <c:catAx>
        <c:axId val="12977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94464"/>
        <c:crosses val="autoZero"/>
        <c:auto val="1"/>
        <c:lblAlgn val="ctr"/>
        <c:lblOffset val="100"/>
        <c:noMultiLvlLbl val="0"/>
      </c:catAx>
      <c:valAx>
        <c:axId val="12969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76128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Тимошенко Ирина Николаевна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76064"/>
        <c:axId val="129695040"/>
      </c:barChart>
      <c:catAx>
        <c:axId val="15157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29695040"/>
        <c:crosses val="autoZero"/>
        <c:auto val="1"/>
        <c:lblAlgn val="ctr"/>
        <c:lblOffset val="100"/>
        <c:noMultiLvlLbl val="0"/>
      </c:catAx>
      <c:valAx>
        <c:axId val="12969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7606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9844444444446"/>
          <c:y val="7.5200347222222227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Тимошенко Ирина Николаевна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21824"/>
        <c:axId val="117820224"/>
      </c:barChart>
      <c:catAx>
        <c:axId val="155021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7820224"/>
        <c:crosses val="autoZero"/>
        <c:auto val="1"/>
        <c:lblAlgn val="ctr"/>
        <c:lblOffset val="100"/>
        <c:noMultiLvlLbl val="0"/>
      </c:catAx>
      <c:valAx>
        <c:axId val="117820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502182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Тимошенко Ирина Николаевна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75552"/>
        <c:axId val="117821952"/>
      </c:barChart>
      <c:catAx>
        <c:axId val="15157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7821952"/>
        <c:crosses val="autoZero"/>
        <c:auto val="1"/>
        <c:lblAlgn val="ctr"/>
        <c:lblOffset val="100"/>
        <c:noMultiLvlLbl val="0"/>
      </c:catAx>
      <c:valAx>
        <c:axId val="11782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75552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Гавра Дмитрий Петрович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46208"/>
        <c:axId val="88432640"/>
      </c:barChart>
      <c:catAx>
        <c:axId val="3484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8432640"/>
        <c:crosses val="autoZero"/>
        <c:auto val="1"/>
        <c:lblAlgn val="ctr"/>
        <c:lblOffset val="100"/>
        <c:noMultiLvlLbl val="0"/>
      </c:catAx>
      <c:valAx>
        <c:axId val="8843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46208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Орлова Елена Владимировна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64832"/>
        <c:axId val="117824256"/>
      </c:barChart>
      <c:catAx>
        <c:axId val="1550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7824256"/>
        <c:crosses val="autoZero"/>
        <c:auto val="1"/>
        <c:lblAlgn val="ctr"/>
        <c:lblOffset val="100"/>
        <c:noMultiLvlLbl val="0"/>
      </c:catAx>
      <c:valAx>
        <c:axId val="11782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64832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Орлова Елена Владимировна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214336"/>
        <c:axId val="119513664"/>
      </c:barChart>
      <c:catAx>
        <c:axId val="155214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513664"/>
        <c:crosses val="autoZero"/>
        <c:auto val="1"/>
        <c:lblAlgn val="ctr"/>
        <c:lblOffset val="100"/>
        <c:noMultiLvlLbl val="0"/>
      </c:catAx>
      <c:valAx>
        <c:axId val="119513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521433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Орлова Елена Владимировна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65344"/>
        <c:axId val="119515392"/>
      </c:barChart>
      <c:catAx>
        <c:axId val="15506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515392"/>
        <c:crosses val="autoZero"/>
        <c:auto val="1"/>
        <c:lblAlgn val="ctr"/>
        <c:lblOffset val="100"/>
        <c:noMultiLvlLbl val="0"/>
      </c:catAx>
      <c:valAx>
        <c:axId val="11951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65344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Полубояринова Лариса Николаевна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08544"/>
        <c:axId val="119517696"/>
      </c:barChart>
      <c:catAx>
        <c:axId val="16490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517696"/>
        <c:crosses val="autoZero"/>
        <c:auto val="1"/>
        <c:lblAlgn val="ctr"/>
        <c:lblOffset val="100"/>
        <c:noMultiLvlLbl val="0"/>
      </c:catAx>
      <c:valAx>
        <c:axId val="11951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90854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Полубояринова Лариса Николаевна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59424"/>
        <c:axId val="119519424"/>
      </c:barChart>
      <c:catAx>
        <c:axId val="16515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19519424"/>
        <c:crosses val="autoZero"/>
        <c:auto val="1"/>
        <c:lblAlgn val="ctr"/>
        <c:lblOffset val="100"/>
        <c:noMultiLvlLbl val="0"/>
      </c:catAx>
      <c:valAx>
        <c:axId val="119519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515942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Полубояринова Лариса Николаевна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039616"/>
        <c:axId val="165347328"/>
      </c:barChart>
      <c:catAx>
        <c:axId val="16503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65347328"/>
        <c:crosses val="autoZero"/>
        <c:auto val="1"/>
        <c:lblAlgn val="ctr"/>
        <c:lblOffset val="100"/>
        <c:noMultiLvlLbl val="0"/>
      </c:catAx>
      <c:valAx>
        <c:axId val="16534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039616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Белозеров Сергей Анатольевич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33344"/>
        <c:axId val="165349632"/>
      </c:barChart>
      <c:catAx>
        <c:axId val="16543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65349632"/>
        <c:crosses val="autoZero"/>
        <c:auto val="1"/>
        <c:lblAlgn val="ctr"/>
        <c:lblOffset val="100"/>
        <c:noMultiLvlLbl val="0"/>
      </c:catAx>
      <c:valAx>
        <c:axId val="16534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33344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0.10165868055555556"/>
          <c:w val="0.5978383838383835"/>
          <c:h val="0.591964930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Белозеров Сергей Анатольевич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95296"/>
        <c:axId val="165351360"/>
      </c:barChart>
      <c:catAx>
        <c:axId val="165495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65351360"/>
        <c:crosses val="autoZero"/>
        <c:auto val="1"/>
        <c:lblAlgn val="ctr"/>
        <c:lblOffset val="100"/>
        <c:noMultiLvlLbl val="0"/>
      </c:catAx>
      <c:valAx>
        <c:axId val="165351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549529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Белозеров Сергей Анатольевич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36928"/>
        <c:axId val="165353088"/>
      </c:barChart>
      <c:catAx>
        <c:axId val="16543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65353088"/>
        <c:crosses val="autoZero"/>
        <c:auto val="1"/>
        <c:lblAlgn val="ctr"/>
        <c:lblOffset val="100"/>
        <c:noMultiLvlLbl val="0"/>
      </c:catAx>
      <c:valAx>
        <c:axId val="16535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36928"/>
        <c:crosses val="autoZero"/>
        <c:crossBetween val="between"/>
        <c:majorUnit val="5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Сутырин Сергей Феликсович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97856"/>
        <c:axId val="165404672"/>
      </c:barChart>
      <c:catAx>
        <c:axId val="16549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65404672"/>
        <c:crosses val="autoZero"/>
        <c:auto val="1"/>
        <c:lblAlgn val="ctr"/>
        <c:lblOffset val="100"/>
        <c:noMultiLvlLbl val="0"/>
      </c:catAx>
      <c:valAx>
        <c:axId val="165404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9785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47222222227E-2"/>
          <c:w val="0.5978383838383835"/>
          <c:h val="0.600784375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Гавра Дмитрий Петрович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02368"/>
        <c:axId val="88434368"/>
      </c:barChart>
      <c:catAx>
        <c:axId val="39802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8434368"/>
        <c:crosses val="autoZero"/>
        <c:auto val="1"/>
        <c:lblAlgn val="ctr"/>
        <c:lblOffset val="100"/>
        <c:noMultiLvlLbl val="0"/>
      </c:catAx>
      <c:valAx>
        <c:axId val="88434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802368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0.10165868055555556"/>
          <c:w val="0.5978383838383835"/>
          <c:h val="0.591964930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Сутырин Сергей Феликсович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89376"/>
        <c:axId val="165406400"/>
      </c:barChart>
      <c:catAx>
        <c:axId val="16598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65406400"/>
        <c:crosses val="autoZero"/>
        <c:auto val="1"/>
        <c:lblAlgn val="ctr"/>
        <c:lblOffset val="100"/>
        <c:noMultiLvlLbl val="0"/>
      </c:catAx>
      <c:valAx>
        <c:axId val="165406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5989376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Сутырин Сергей Феликсович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782528"/>
        <c:axId val="165408128"/>
      </c:barChart>
      <c:catAx>
        <c:axId val="16578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165408128"/>
        <c:crosses val="autoZero"/>
        <c:auto val="1"/>
        <c:lblAlgn val="ctr"/>
        <c:lblOffset val="100"/>
        <c:noMultiLvlLbl val="0"/>
      </c:catAx>
      <c:valAx>
        <c:axId val="16540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782528"/>
        <c:crosses val="autoZero"/>
        <c:crossBetween val="between"/>
        <c:majorUnit val="5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Токин
Иван Борисович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Токин
Иван Борисович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Токин
Иван Борисович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1292928"/>
        <c:axId val="165411008"/>
      </c:barChart>
      <c:catAx>
        <c:axId val="1512929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5411008"/>
        <c:crosses val="autoZero"/>
        <c:auto val="1"/>
        <c:lblAlgn val="ctr"/>
        <c:lblOffset val="100"/>
        <c:noMultiLvlLbl val="0"/>
      </c:catAx>
      <c:valAx>
        <c:axId val="165411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29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Захаров
Виктор Васильевич</c:v>
                </c:pt>
                <c:pt idx="2">
                  <c:v>Виноградова
Екатерина Михайловна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14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Захаров
Виктор Васильевич</c:v>
                </c:pt>
                <c:pt idx="2">
                  <c:v>Виноградова
Екатерина Михайловна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Захаров
Виктор Васильевич</c:v>
                </c:pt>
                <c:pt idx="2">
                  <c:v>Виноградова
Екатерина Михайловна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</c:v>
                </c:pt>
                <c:pt idx="1">
                  <c:v>25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51445504"/>
        <c:axId val="165411584"/>
      </c:barChart>
      <c:catAx>
        <c:axId val="151445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5411584"/>
        <c:crosses val="autoZero"/>
        <c:auto val="1"/>
        <c:lblAlgn val="ctr"/>
        <c:lblOffset val="100"/>
        <c:noMultiLvlLbl val="0"/>
      </c:catAx>
      <c:valAx>
        <c:axId val="165411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44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Терехов
Андрей Николаевич</c:v>
                </c:pt>
                <c:pt idx="2">
                  <c:v>Новиков
Борис Асенович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Терехов
Андрей Николаевич</c:v>
                </c:pt>
                <c:pt idx="2">
                  <c:v>Новиков
Борис Асенович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Терехов
Андрей Николаевич</c:v>
                </c:pt>
                <c:pt idx="2">
                  <c:v>Новиков
Борис Асенович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</c:v>
                </c:pt>
                <c:pt idx="1">
                  <c:v>15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67699968"/>
        <c:axId val="119507776"/>
      </c:barChart>
      <c:catAx>
        <c:axId val="1676999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9507776"/>
        <c:crosses val="autoZero"/>
        <c:auto val="1"/>
        <c:lblAlgn val="ctr"/>
        <c:lblOffset val="100"/>
        <c:noMultiLvlLbl val="0"/>
      </c:catAx>
      <c:valAx>
        <c:axId val="119507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69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Кривулин
Николай Кимович</c:v>
                </c:pt>
                <c:pt idx="2">
                  <c:v>Баранов
Антон Дмитриевич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Кривулин
Николай Кимович</c:v>
                </c:pt>
                <c:pt idx="2">
                  <c:v>Баранов
Антон Дмитриевич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Кривулин
Николай Кимович</c:v>
                </c:pt>
                <c:pt idx="2">
                  <c:v>Баранов
Антон Дмитриевич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52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67729152"/>
        <c:axId val="119510080"/>
      </c:barChart>
      <c:catAx>
        <c:axId val="167729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9510080"/>
        <c:crosses val="autoZero"/>
        <c:auto val="1"/>
        <c:lblAlgn val="ctr"/>
        <c:lblOffset val="100"/>
        <c:noMultiLvlLbl val="0"/>
      </c:catAx>
      <c:valAx>
        <c:axId val="119510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72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Яковлев
Анатолий Владимирович</c:v>
                </c:pt>
                <c:pt idx="2">
                  <c:v>Степанов
Алексей Владимирович</c:v>
                </c:pt>
                <c:pt idx="3">
                  <c:v>Нежинский
Владимир Михайлович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Яковлев
Анатолий Владимирович</c:v>
                </c:pt>
                <c:pt idx="2">
                  <c:v>Степанов
Алексей Владимирович</c:v>
                </c:pt>
                <c:pt idx="3">
                  <c:v>Нежинский
Владимир Михайлович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Яковлев
Анатолий Владимирович</c:v>
                </c:pt>
                <c:pt idx="2">
                  <c:v>Степанов
Алексей Владимирович</c:v>
                </c:pt>
                <c:pt idx="3">
                  <c:v>Нежинский
Владимир Михайлович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6381056"/>
        <c:axId val="119512384"/>
      </c:barChart>
      <c:catAx>
        <c:axId val="166381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9512384"/>
        <c:crosses val="autoZero"/>
        <c:auto val="1"/>
        <c:lblAlgn val="ctr"/>
        <c:lblOffset val="100"/>
        <c:noMultiLvlLbl val="0"/>
      </c:catAx>
      <c:valAx>
        <c:axId val="119512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638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Ивочкина
Нина Михайловна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Ивочкина
Нина Михайловна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Ивочкина
Нина Михайловна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6382080"/>
        <c:axId val="166135488"/>
      </c:barChart>
      <c:catAx>
        <c:axId val="1663820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135488"/>
        <c:crosses val="autoZero"/>
        <c:auto val="1"/>
        <c:lblAlgn val="ctr"/>
        <c:lblOffset val="100"/>
        <c:noMultiLvlLbl val="0"/>
      </c:catAx>
      <c:valAx>
        <c:axId val="166135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638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Щёкин
Александр Кимович</c:v>
                </c:pt>
                <c:pt idx="2">
                  <c:v>Федотов
Александр Александрович</c:v>
                </c:pt>
                <c:pt idx="3">
                  <c:v>Войтылов
Владислав Викторович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28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Щёкин
Александр Кимович</c:v>
                </c:pt>
                <c:pt idx="2">
                  <c:v>Федотов
Александр Александрович</c:v>
                </c:pt>
                <c:pt idx="3">
                  <c:v>Войтылов
Владислав Викторович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</c:v>
                </c:pt>
                <c:pt idx="1">
                  <c:v>23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Щёкин
Александр Кимович</c:v>
                </c:pt>
                <c:pt idx="2">
                  <c:v>Федотов
Александр Александрович</c:v>
                </c:pt>
                <c:pt idx="3">
                  <c:v>Войтылов
Владислав Викторович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259</c:v>
                </c:pt>
                <c:pt idx="1">
                  <c:v>30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67730176"/>
        <c:axId val="166139520"/>
      </c:barChart>
      <c:catAx>
        <c:axId val="167730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139520"/>
        <c:crosses val="autoZero"/>
        <c:auto val="1"/>
        <c:lblAlgn val="ctr"/>
        <c:lblOffset val="100"/>
        <c:noMultiLvlLbl val="0"/>
      </c:catAx>
      <c:valAx>
        <c:axId val="166139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730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Стребков
Александр Иванович</c:v>
                </c:pt>
                <c:pt idx="2">
                  <c:v>Осипов
Игорь Дмитриевич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Стребков
Александр Иванович</c:v>
                </c:pt>
                <c:pt idx="2">
                  <c:v>Осипов
Игорь Дмитриевич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Стребков
Александр Иванович</c:v>
                </c:pt>
                <c:pt idx="2">
                  <c:v>Осипов
Игорь Дмитриевич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</c:v>
                </c:pt>
                <c:pt idx="1">
                  <c:v>53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03932928"/>
        <c:axId val="166477824"/>
      </c:barChart>
      <c:catAx>
        <c:axId val="1039329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477824"/>
        <c:crosses val="autoZero"/>
        <c:auto val="1"/>
        <c:lblAlgn val="ctr"/>
        <c:lblOffset val="100"/>
        <c:noMultiLvlLbl val="0"/>
      </c:catAx>
      <c:valAx>
        <c:axId val="1664778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393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585858585871"/>
          <c:y val="7.5200370370370376E-2"/>
          <c:w val="0.59728502415458962"/>
          <c:h val="0.59869965277777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Гавра Дмитрий Петрович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11584"/>
        <c:axId val="88436096"/>
      </c:barChart>
      <c:catAx>
        <c:axId val="3981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8436096"/>
        <c:crosses val="autoZero"/>
        <c:auto val="1"/>
        <c:lblAlgn val="ctr"/>
        <c:lblOffset val="100"/>
        <c:noMultiLvlLbl val="0"/>
      </c:catAx>
      <c:valAx>
        <c:axId val="8843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811584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Курбанов
Сергей Олегович</c:v>
                </c:pt>
                <c:pt idx="2">
                  <c:v>Колотов
Владимир Николаевич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Курбанов
Сергей Олегович</c:v>
                </c:pt>
                <c:pt idx="2">
                  <c:v>Колотов
Владимир Николаевич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Курбанов
Сергей Олегович</c:v>
                </c:pt>
                <c:pt idx="2">
                  <c:v>Колотов
Владимир Николаевич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66</c:v>
                </c:pt>
                <c:pt idx="1">
                  <c:v>7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67738880"/>
        <c:axId val="166480128"/>
      </c:barChart>
      <c:catAx>
        <c:axId val="167738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480128"/>
        <c:crosses val="autoZero"/>
        <c:auto val="1"/>
        <c:lblAlgn val="ctr"/>
        <c:lblOffset val="100"/>
        <c:noMultiLvlLbl val="0"/>
      </c:catAx>
      <c:valAx>
        <c:axId val="166480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73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Ачкасов
Андрей Валентинович</c:v>
                </c:pt>
                <c:pt idx="2">
                  <c:v>Афанасьева
Татьяна Игоревна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Ачкасов
Андрей Валентинович</c:v>
                </c:pt>
                <c:pt idx="2">
                  <c:v>Афанасьева
Татьяна Игоревна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100-й в России</c:v>
                </c:pt>
                <c:pt idx="1">
                  <c:v>Ачкасов
Андрей Валентинович</c:v>
                </c:pt>
                <c:pt idx="2">
                  <c:v>Афанасьева
Татьяна Игоревна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</c:v>
                </c:pt>
                <c:pt idx="1">
                  <c:v>13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85434112"/>
        <c:axId val="166482432"/>
      </c:barChart>
      <c:catAx>
        <c:axId val="185434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482432"/>
        <c:crosses val="autoZero"/>
        <c:auto val="1"/>
        <c:lblAlgn val="ctr"/>
        <c:lblOffset val="100"/>
        <c:noMultiLvlLbl val="0"/>
      </c:catAx>
      <c:valAx>
        <c:axId val="166482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543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Медведев
Игорь Павлович</c:v>
                </c:pt>
                <c:pt idx="2">
                  <c:v>Карпов
Александр Анатольевич</c:v>
                </c:pt>
                <c:pt idx="3">
                  <c:v>Иванов
Сергей Аркадьевич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Медведев
Игорь Павлович</c:v>
                </c:pt>
                <c:pt idx="2">
                  <c:v>Карпов
Александр Анатольевич</c:v>
                </c:pt>
                <c:pt idx="3">
                  <c:v>Иванов
Сергей Аркадьевич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Медведев
Игорь Павлович</c:v>
                </c:pt>
                <c:pt idx="2">
                  <c:v>Карпов
Александр Анатольевич</c:v>
                </c:pt>
                <c:pt idx="3">
                  <c:v>Иванов
Сергей Аркадьевич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</c:v>
                </c:pt>
                <c:pt idx="1">
                  <c:v>4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86753024"/>
        <c:axId val="166484736"/>
      </c:barChart>
      <c:catAx>
        <c:axId val="1867530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484736"/>
        <c:crosses val="autoZero"/>
        <c:auto val="1"/>
        <c:lblAlgn val="ctr"/>
        <c:lblOffset val="100"/>
        <c:noMultiLvlLbl val="0"/>
      </c:catAx>
      <c:valAx>
        <c:axId val="166484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675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Кузнецов
Юрий Викторович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Кузнецов
Юрий Викторович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Кузнецов
Юрий Викторович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88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6855424"/>
        <c:axId val="185492032"/>
      </c:barChart>
      <c:catAx>
        <c:axId val="1868554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5492032"/>
        <c:crosses val="autoZero"/>
        <c:auto val="1"/>
        <c:lblAlgn val="ctr"/>
        <c:lblOffset val="100"/>
        <c:noMultiLvlLbl val="0"/>
      </c:catAx>
      <c:valAx>
        <c:axId val="1854920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685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Гуманенко
Евгений Константинович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Гуманенко
Евгений Константинович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Гуманенко
Евгений Константинович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129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6858496"/>
        <c:axId val="185494336"/>
      </c:barChart>
      <c:catAx>
        <c:axId val="1868584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5494336"/>
        <c:crosses val="autoZero"/>
        <c:auto val="1"/>
        <c:lblAlgn val="ctr"/>
        <c:lblOffset val="100"/>
        <c:noMultiLvlLbl val="0"/>
      </c:catAx>
      <c:valAx>
        <c:axId val="185494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685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Завьялова
Елена Кирилловна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Завьялова
Елена Кирилловна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Завьялова
Елена Кирилловна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88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8289792"/>
        <c:axId val="185496640"/>
      </c:barChart>
      <c:catAx>
        <c:axId val="1682897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5496640"/>
        <c:crosses val="autoZero"/>
        <c:auto val="1"/>
        <c:lblAlgn val="ctr"/>
        <c:lblOffset val="100"/>
        <c:noMultiLvlLbl val="0"/>
      </c:catAx>
      <c:valAx>
        <c:axId val="185496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828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Новикова
Ирина Николаевна</c:v>
                </c:pt>
                <c:pt idx="2">
                  <c:v>Добронравин
Николай Александрович</c:v>
                </c:pt>
                <c:pt idx="3">
                  <c:v>Акимов
Юрий Германович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Новикова
Ирина Николаевна</c:v>
                </c:pt>
                <c:pt idx="2">
                  <c:v>Добронравин
Николай Александрович</c:v>
                </c:pt>
                <c:pt idx="3">
                  <c:v>Акимов
Юрий Германович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100-й в России</c:v>
                </c:pt>
                <c:pt idx="1">
                  <c:v>Новикова
Ирина Николаевна</c:v>
                </c:pt>
                <c:pt idx="2">
                  <c:v>Добронравин
Николай Александрович</c:v>
                </c:pt>
                <c:pt idx="3">
                  <c:v>Акимов
Юрий Германович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</c:v>
                </c:pt>
                <c:pt idx="1">
                  <c:v>15</c:v>
                </c:pt>
                <c:pt idx="2">
                  <c:v>11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86865664"/>
        <c:axId val="185498944"/>
      </c:barChart>
      <c:catAx>
        <c:axId val="186865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5498944"/>
        <c:crosses val="autoZero"/>
        <c:auto val="1"/>
        <c:lblAlgn val="ctr"/>
        <c:lblOffset val="100"/>
        <c:noMultiLvlLbl val="0"/>
      </c:catAx>
      <c:valAx>
        <c:axId val="185498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68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Келасьев
Вячеслав Николаевич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Келасьев
Вячеслав Николаевич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Келасьев
Вячеслав Николаевич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69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7296256"/>
        <c:axId val="187311808"/>
      </c:barChart>
      <c:catAx>
        <c:axId val="1872962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7311808"/>
        <c:crosses val="autoZero"/>
        <c:auto val="1"/>
        <c:lblAlgn val="ctr"/>
        <c:lblOffset val="100"/>
        <c:noMultiLvlLbl val="0"/>
      </c:catAx>
      <c:valAx>
        <c:axId val="187311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729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Кривовичев
Владимир Герасимович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Кривовичев
Владимир Герасимович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Кривовичев
Владимир Герасимович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76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7460096"/>
        <c:axId val="187314688"/>
      </c:barChart>
      <c:catAx>
        <c:axId val="1874600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7314688"/>
        <c:crosses val="autoZero"/>
        <c:auto val="1"/>
        <c:lblAlgn val="ctr"/>
        <c:lblOffset val="100"/>
        <c:noMultiLvlLbl val="0"/>
      </c:catAx>
      <c:valAx>
        <c:axId val="187314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746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336546627968"/>
          <c:y val="3.0866359269839369E-2"/>
          <c:w val="0.66935572356055939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Сморгунов
Леонид Владимирович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Сморгунов
Леонид Владимирович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Сморгунов
Леонид Владимирович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31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7621888"/>
        <c:axId val="187317568"/>
      </c:barChart>
      <c:catAx>
        <c:axId val="1876218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7317568"/>
        <c:crosses val="autoZero"/>
        <c:auto val="1"/>
        <c:lblAlgn val="ctr"/>
        <c:lblOffset val="100"/>
        <c:noMultiLvlLbl val="0"/>
      </c:catAx>
      <c:valAx>
        <c:axId val="187317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762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4870542839413"/>
          <c:y val="0.39263974695243203"/>
          <c:w val="0.10725129457160587"/>
          <c:h val="0.194271892495036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515151515175"/>
          <c:y val="7.5200370370370376E-2"/>
          <c:w val="0.59625917874396028"/>
          <c:h val="0.5990204861111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Корконосенко Сергей Григорьевич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03392"/>
        <c:axId val="88438976"/>
      </c:barChart>
      <c:catAx>
        <c:axId val="3980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spc="0" baseline="0"/>
            </a:pPr>
            <a:endParaRPr lang="ru-RU"/>
          </a:p>
        </c:txPr>
        <c:crossAx val="88438976"/>
        <c:crosses val="autoZero"/>
        <c:auto val="1"/>
        <c:lblAlgn val="ctr"/>
        <c:lblOffset val="100"/>
        <c:noMultiLvlLbl val="0"/>
      </c:catAx>
      <c:valAx>
        <c:axId val="8843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803392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b="1" i="0" u="none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 u="none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Кузнецова
Ольга Александровна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996608"/>
        <c:axId val="187648256"/>
      </c:barChart>
      <c:catAx>
        <c:axId val="18899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7648256"/>
        <c:crosses val="autoZero"/>
        <c:auto val="1"/>
        <c:lblAlgn val="ctr"/>
        <c:lblOffset val="100"/>
        <c:noMultiLvlLbl val="0"/>
      </c:catAx>
      <c:valAx>
        <c:axId val="18764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99660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5"/>
          <c:y val="7.0500347222222218E-2"/>
          <c:w val="0.67336066666666661"/>
          <c:h val="0.67344166666666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Кузнецова
Ольга Александровна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24128"/>
        <c:axId val="187649984"/>
      </c:barChart>
      <c:catAx>
        <c:axId val="18782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7649984"/>
        <c:crosses val="autoZero"/>
        <c:auto val="1"/>
        <c:lblAlgn val="ctr"/>
        <c:lblOffset val="100"/>
        <c:noMultiLvlLbl val="0"/>
      </c:catAx>
      <c:valAx>
        <c:axId val="18764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824128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5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Кузнецова
Ольга Александровна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197824"/>
        <c:axId val="187651712"/>
      </c:barChart>
      <c:catAx>
        <c:axId val="18919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7651712"/>
        <c:crosses val="autoZero"/>
        <c:auto val="1"/>
        <c:lblAlgn val="ctr"/>
        <c:lblOffset val="100"/>
        <c:noMultiLvlLbl val="0"/>
      </c:catAx>
      <c:valAx>
        <c:axId val="18765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197824"/>
        <c:crosses val="autoZero"/>
        <c:crossBetween val="between"/>
        <c:majorUnit val="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Шейнерман
Александр Григорьевич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474816"/>
        <c:axId val="187652288"/>
      </c:barChart>
      <c:catAx>
        <c:axId val="18947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7652288"/>
        <c:crosses val="autoZero"/>
        <c:auto val="1"/>
        <c:lblAlgn val="ctr"/>
        <c:lblOffset val="100"/>
        <c:noMultiLvlLbl val="0"/>
      </c:catAx>
      <c:valAx>
        <c:axId val="18765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47481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5"/>
          <c:y val="7.0500347222222218E-2"/>
          <c:w val="0.71851622222222222"/>
          <c:h val="0.67344166666666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Шейнерман
Александр Григорьевич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312000"/>
        <c:axId val="85231872"/>
      </c:barChart>
      <c:catAx>
        <c:axId val="18931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5231872"/>
        <c:crosses val="autoZero"/>
        <c:auto val="1"/>
        <c:lblAlgn val="ctr"/>
        <c:lblOffset val="100"/>
        <c:noMultiLvlLbl val="0"/>
      </c:catAx>
      <c:valAx>
        <c:axId val="8523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312000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5"/>
          <c:y val="7.4910069444444533E-2"/>
          <c:w val="0.70691644444444446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Шейнерман
Александр Григорьевич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312512"/>
        <c:axId val="85233600"/>
      </c:barChart>
      <c:catAx>
        <c:axId val="18931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5233600"/>
        <c:crosses val="autoZero"/>
        <c:auto val="1"/>
        <c:lblAlgn val="ctr"/>
        <c:lblOffset val="100"/>
        <c:noMultiLvlLbl val="0"/>
      </c:catAx>
      <c:valAx>
        <c:axId val="8523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312512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333333333333"/>
          <c:y val="0.1498753472222222"/>
          <c:w val="0.66750377777777781"/>
          <c:h val="0.6483062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Соколовская
Елена Васильевна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027456"/>
        <c:axId val="85236480"/>
      </c:barChart>
      <c:catAx>
        <c:axId val="18702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5236480"/>
        <c:crosses val="autoZero"/>
        <c:auto val="1"/>
        <c:lblAlgn val="ctr"/>
        <c:lblOffset val="100"/>
        <c:noMultiLvlLbl val="0"/>
      </c:catAx>
      <c:valAx>
        <c:axId val="8523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02745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 i="0">
                <a:effectLst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5"/>
          <c:y val="7.0500347222222218E-2"/>
          <c:w val="0.67336066666666661"/>
          <c:h val="0.67344166666666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Соколовская
Елена Васильевна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089408"/>
        <c:axId val="85205568"/>
      </c:barChart>
      <c:catAx>
        <c:axId val="18708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5205568"/>
        <c:crosses val="autoZero"/>
        <c:auto val="1"/>
        <c:lblAlgn val="ctr"/>
        <c:lblOffset val="100"/>
        <c:noMultiLvlLbl val="0"/>
      </c:catAx>
      <c:valAx>
        <c:axId val="8520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089408"/>
        <c:crosses val="autoZero"/>
        <c:crossBetween val="between"/>
        <c:majorUnit val="2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44444444446"/>
          <c:y val="7.4910069444444533E-2"/>
          <c:w val="0.66740533333333585"/>
          <c:h val="0.6483711805555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 CC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100-й в России</c:v>
                </c:pt>
                <c:pt idx="1">
                  <c:v>Соколовская
Елена Васильевна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031040"/>
        <c:axId val="85207296"/>
      </c:barChart>
      <c:catAx>
        <c:axId val="18703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5207296"/>
        <c:crosses val="autoZero"/>
        <c:auto val="1"/>
        <c:lblAlgn val="ctr"/>
        <c:lblOffset val="100"/>
        <c:noMultiLvlLbl val="0"/>
      </c:catAx>
      <c:valAx>
        <c:axId val="8520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031040"/>
        <c:crosses val="autoZero"/>
        <c:crossBetween val="between"/>
        <c:majorUnit val="5"/>
      </c:valAx>
    </c:plotArea>
    <c:legend>
      <c:legendPos val="r"/>
      <c:layout/>
      <c:overlay val="0"/>
      <c:txPr>
        <a:bodyPr/>
        <a:lstStyle/>
        <a:p>
          <a:pPr>
            <a:defRPr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B25F-4AA4-435E-B433-B6B5BC78492B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B352E-7D10-4AE3-9CDB-30AE9EEDD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9442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6FABA-D603-46B8-94C7-F73A40963B6B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C539-D2AA-42BB-9DB2-01C91D0B00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155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Институт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истории СПбГУ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Институт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истории СПбГУ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Институт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истории СПбГУ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международных отношений</a:t>
            </a:r>
            <a:r>
              <a:rPr lang="ru-RU" b="1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политологии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Математико-механический факультет</a:t>
            </a:r>
            <a:endParaRPr lang="ru-RU" b="1" i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прикладной математики-процессов управления</a:t>
            </a:r>
            <a:endParaRPr lang="ru-RU" b="1" i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прикладной математики-процессов управления</a:t>
            </a:r>
            <a:endParaRPr lang="ru-RU" b="1" i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прикладной математики-процессов управления</a:t>
            </a:r>
            <a:endParaRPr lang="ru-RU" b="1" i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психологии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психологии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иностранных языков</a:t>
            </a:r>
            <a:r>
              <a:rPr lang="ru-RU" b="1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иностранных языков</a:t>
            </a:r>
            <a:r>
              <a:rPr lang="ru-RU" b="1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иностранных языков</a:t>
            </a:r>
            <a:r>
              <a:rPr lang="ru-RU" b="1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иностранных языков</a:t>
            </a:r>
            <a:r>
              <a:rPr lang="ru-RU" b="1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Филологический факультет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Экономический факультет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Экономический факультет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err="1" smtClean="0"/>
              <a:t>Токин</a:t>
            </a:r>
            <a:r>
              <a:rPr lang="ru-RU" b="1" i="1" u="sng" dirty="0" smtClean="0"/>
              <a:t> Иван Борисович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управления медико-биологическими системами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7, «против» – 0, «воздержавшихся» - 0.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Факультета прикладной математики-процессов управления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13, «против» – 0, «н/д» - 0.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u="sng" dirty="0" smtClean="0"/>
              <a:t>Виноградова Екатерина Михайловна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моделирования электромеханических и компьютерных систем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- 14, «против» – 0, «воздержавшихся»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Факультета прикладной математики-процессов управления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13, «против» - 0, «н/д» – 0.</a:t>
            </a: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Захаров Виктор Васильевич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математического моделирования энергетических систем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- 8, «против» – 0, «воздержавшихся»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Факультета прикладной математики-процессов управления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12, «против» - 0, «н/д» – 0.</a:t>
            </a: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u="sng" dirty="0" smtClean="0"/>
              <a:t>Новиков Борис </a:t>
            </a:r>
            <a:r>
              <a:rPr lang="ru-RU" b="1" i="1" u="sng" dirty="0" err="1" smtClean="0"/>
              <a:t>Асенович</a:t>
            </a:r>
            <a:endParaRPr lang="ru-RU" b="1" i="1" u="sng" dirty="0" smtClean="0"/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информационно-аналитических систем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- 3, «против» – 0, «н/д»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Математико-механического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12, «против» - 1, «н/д» – 0.</a:t>
            </a: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Терехов Андрей Николаевич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системного программирования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- 18, «против» – 0, «н/д» – 0;</a:t>
            </a: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Математико-механического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14, «против» - 0, «н/д» – 0.</a:t>
            </a: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u="sng" dirty="0" smtClean="0"/>
              <a:t>Баранов Антон Дмитриевич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математического анализа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- 21, «против» – 0, «н/д»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атематико-механического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14, «против» - 0, «н/д» – 0.</a:t>
            </a: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Кривулин Николай </a:t>
            </a:r>
            <a:r>
              <a:rPr lang="ru-RU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Кимович</a:t>
            </a:r>
            <a:endParaRPr lang="ru-RU" sz="1200" b="1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статистического моделирования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- 13, «против» – 0, «н/д»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атематико-механического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14, «против» - 0, «н/д» – 0.</a:t>
            </a: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Нежинский</a:t>
            </a: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Владимир Михайлович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высшей геометрии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- 12, «против» – 0, «н/д»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атематико-механического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14, «против» - 0, «н/д» – 0.</a:t>
            </a:r>
          </a:p>
          <a:p>
            <a:pPr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Степанов Алексей Владимирович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высшей алгебры и теории чисел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- 14, «против» – 0, «н/д»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атематико-механического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14, «против» - 0, «н/д» – 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Яковлев Анатолий Владимирович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высшей алгебры и теории чисел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- 1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«против» – 0, «н/д»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атематико-механического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14, «против» - 0, «н/д» – 0.</a:t>
            </a:r>
          </a:p>
          <a:p>
            <a:pPr>
              <a:defRPr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err="1" smtClean="0"/>
              <a:t>Ивочкина</a:t>
            </a:r>
            <a:r>
              <a:rPr lang="ru-RU" b="1" i="1" u="sng" dirty="0" smtClean="0"/>
              <a:t> Нина Михайловна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математической физики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9, «против» – 0, «н/д» - 0.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атематико-механического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14, «против» – 0, «н/д» - 0.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err="1" smtClean="0"/>
              <a:t>Войтылов</a:t>
            </a:r>
            <a:r>
              <a:rPr lang="ru-RU" b="1" i="1" u="sng" dirty="0" smtClean="0"/>
              <a:t> Владислав Викторович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молекулярной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биофизики и физики полимеров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- 26, «против» – 0, «воздержавшихся»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Физического факультета: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29, «против» - 0, «н/д» – 0.</a:t>
            </a:r>
            <a:endParaRPr lang="ru-RU" b="1" i="1" u="sng" dirty="0" smtClean="0"/>
          </a:p>
          <a:p>
            <a:pPr>
              <a:defRPr/>
            </a:pP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Федотов Александр Александрович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высшей математики и математической физики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- 25, «против» – 0, «н/д»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Физического факультета: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29, «против» - 0, «н/д» – 0.</a:t>
            </a:r>
          </a:p>
          <a:p>
            <a:pPr>
              <a:defRPr/>
            </a:pPr>
            <a:r>
              <a:rPr lang="ru-RU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Щёкин</a:t>
            </a: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Александр </a:t>
            </a:r>
            <a:r>
              <a:rPr lang="ru-RU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Кимович</a:t>
            </a:r>
            <a:endParaRPr lang="ru-RU" sz="1200" b="1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статистической физики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- 12, «против» – 0, «н/д» - 0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Физического факультета: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28, «против» - 0, «н/д» – 0.</a:t>
            </a:r>
          </a:p>
          <a:p>
            <a:pPr>
              <a:defRPr/>
            </a:pPr>
            <a:endParaRPr lang="ru-RU" sz="1200" b="1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u="sng" dirty="0" smtClean="0"/>
              <a:t>Осипов Игорь Дмитриевич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истории философии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Института философии СПбГУ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Стребков</a:t>
            </a: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Александр Иванович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конфликтологии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Института философии СПбГУ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u="sng" dirty="0" smtClean="0"/>
              <a:t>Колотов Владимир Николаевич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истории стран Дальнего Востока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Восточного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Курбанов Сергей Олегович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корееведения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Восточного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u="sng" dirty="0" smtClean="0"/>
              <a:t>Афанасьева Татьяна Игоревна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русского языка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Филологического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Ачкасов Андрей Валентинович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английской филологии и перевода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Филологического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smtClean="0"/>
              <a:t>Иванов Сергей Аркадьевич </a:t>
            </a:r>
            <a:r>
              <a:rPr lang="ru-RU" b="1" i="1" u="sng" dirty="0" smtClean="0"/>
              <a:t>(0,50 </a:t>
            </a:r>
            <a:r>
              <a:rPr lang="ru-RU" b="1" i="1" u="sng" dirty="0" smtClean="0"/>
              <a:t>ст.)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общего языкознания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Филологического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Карпов Александр Анатольевич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истории русской литературы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Филологического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Медведев Игорь Павлович </a:t>
            </a: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(0,25 </a:t>
            </a: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ст.)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общего языкознания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Филологического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1200" b="1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smtClean="0"/>
              <a:t>Кузнецов Юрий Викторович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управления и планирования социально-экономических процессов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«единогласно»;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Экономического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13, «против» – 0, «н/д» - 0.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u="sng" dirty="0" err="1" smtClean="0"/>
              <a:t>Гуманенко</a:t>
            </a:r>
            <a:r>
              <a:rPr lang="ru-RU" b="1" i="1" u="sng" dirty="0" smtClean="0"/>
              <a:t> Евгений Константинович </a:t>
            </a:r>
            <a:r>
              <a:rPr lang="ru-RU" b="1" i="1" u="sng" dirty="0" smtClean="0"/>
              <a:t>(0,50 </a:t>
            </a:r>
            <a:r>
              <a:rPr lang="ru-RU" b="1" i="1" u="sng" dirty="0" smtClean="0"/>
              <a:t>ст.)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общей хирургии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Медицинского факультета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«единогласно»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smtClean="0"/>
              <a:t>Завьялова Елена Кирилловна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организационного поведения и управления персоналом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- 7, «против» – 0, «воздержавшихся» - 1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«н/д» – 0;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Института «Высшая школа менеджмента» СПбГУ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- 7, «против» – 0, «воздержавшихся» - 1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«н/д» – 0.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smtClean="0"/>
              <a:t>Акимов Юрий Германович 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американских исследований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12, «против» - 0, «н/д» – 0;</a:t>
            </a:r>
            <a:endParaRPr lang="ru-RU" b="1" i="1" u="sng" dirty="0" smtClean="0"/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Факультета международных отношений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14, «против» - 0, «н/д» – 0.</a:t>
            </a:r>
            <a:endParaRPr lang="ru-RU" b="1" i="1" u="sng" dirty="0" smtClean="0"/>
          </a:p>
          <a:p>
            <a:pPr>
              <a:defRPr/>
            </a:pPr>
            <a:r>
              <a:rPr lang="ru-RU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Добронравин</a:t>
            </a: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Николай Александрович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мировой политики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19, «против» - 0, «н/д» – 0;</a:t>
            </a:r>
            <a:endParaRPr lang="ru-RU" b="1" i="1" u="sng" dirty="0" smtClean="0"/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Факультета международных отношений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14, «против» - 0, «н/д» – 0.</a:t>
            </a:r>
            <a:endParaRPr lang="ru-RU" b="1" i="1" u="sng" dirty="0" smtClean="0"/>
          </a:p>
          <a:p>
            <a:pPr>
              <a:defRPr/>
            </a:pPr>
            <a:r>
              <a:rPr lang="ru-RU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Новикова Ирина Николаевна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европейских исследований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22, «против» - 0, «н/д» – 0;</a:t>
            </a:r>
            <a:endParaRPr lang="ru-RU" b="1" i="1" u="sng" dirty="0" smtClean="0"/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Факультета международных отношений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– 13, «против» - 0, «н/д» – 0.</a:t>
            </a:r>
            <a:endParaRPr lang="ru-RU" b="1" i="1" u="sng" dirty="0" smtClean="0"/>
          </a:p>
          <a:p>
            <a:pPr>
              <a:defRPr/>
            </a:pPr>
            <a:endParaRPr lang="ru-RU" sz="1200" b="1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err="1" smtClean="0"/>
              <a:t>Келасьев</a:t>
            </a:r>
            <a:r>
              <a:rPr lang="ru-RU" b="1" i="1" u="sng" dirty="0" smtClean="0"/>
              <a:t> Вячеслав Николаевич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теории и практики социальной работы:</a:t>
            </a:r>
            <a:endParaRPr lang="ru-RU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«единогласно»;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Факультета социологии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«единогласно».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err="1" smtClean="0"/>
              <a:t>Кривовичев</a:t>
            </a:r>
            <a:r>
              <a:rPr lang="ru-RU" b="1" i="1" u="sng" dirty="0" smtClean="0"/>
              <a:t> Владимир Герасимович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минералогии:</a:t>
            </a:r>
            <a:endParaRPr lang="ru-RU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- 11, «против» – 0, «воздержавшихся» - 0;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Института наук о Земле СПбГУ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- 35, «против» – 0,  </a:t>
            </a:r>
            <a:r>
              <a:rPr lang="ru-RU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«н/д» – 0.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 err="1" smtClean="0"/>
              <a:t>Сморгунов</a:t>
            </a:r>
            <a:r>
              <a:rPr lang="ru-RU" b="1" i="1" u="sng" dirty="0" smtClean="0"/>
              <a:t> Леонид Владимирович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комиссии: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политического управления:</a:t>
            </a:r>
            <a:endParaRPr lang="ru-RU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- 6, «против» – 0, «н/д» - 0;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Факультета политологии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за» - 11, «против» – 0,  </a:t>
            </a:r>
            <a:r>
              <a:rPr lang="ru-RU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«н/д» – 0.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876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Математико-механический</a:t>
            </a:r>
            <a:r>
              <a:rPr lang="ru-RU" b="1" baseline="0" dirty="0" smtClean="0"/>
              <a:t> факультет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Математико-механический</a:t>
            </a:r>
            <a:r>
              <a:rPr lang="ru-RU" b="1" baseline="0" dirty="0" smtClean="0"/>
              <a:t> факультет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«Высшая школа журналистики и массовых коммуникаций» СПбГУ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Экономический </a:t>
            </a:r>
            <a:r>
              <a:rPr lang="ru-RU" b="1" baseline="0" dirty="0" smtClean="0"/>
              <a:t>факультет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Соколовская Елена Васильевна </a:t>
            </a:r>
            <a:r>
              <a:rPr lang="ru-RU" sz="1200" b="1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1200" b="1" i="1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внешний кандидат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1314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1314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1314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57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Присвоение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ученого звания доцента по н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аучной специальности 01.02.04 – Механика деформируемого твердого тела</a:t>
            </a:r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Итоги голосования Ученого совета Математико-</a:t>
            </a:r>
            <a:r>
              <a:rPr lang="ru-RU" sz="1200" b="1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маханического</a:t>
            </a:r>
            <a:r>
              <a:rPr lang="ru-RU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факультета: «за» – 14, «против» – 0, «н/д» – 0.</a:t>
            </a:r>
            <a:endParaRPr lang="ru-RU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58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Присвоение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ученого звания доцента по н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аучной специальности 24.00.01 – Теория и история культуры</a:t>
            </a:r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Итоги голосования Ученого совета Института философии СПбГУ: «за» – 19, «против» – 0, «н/д» – 0.</a:t>
            </a:r>
            <a:endParaRPr lang="ru-RU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59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«Высшая школа журналистики и массовых коммуникаций» СПбГУ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«Высшая школа журналистики и массовых коммуникаций» СПбГУ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«Высшая школа журналистики и массовых коммуникаций» СПбГУ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Факультет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искусств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1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03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Колонтитул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Санкт-Петербургский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государственный</a:t>
            </a:r>
            <a:r>
              <a:rPr lang="ru-RU" baseline="0" dirty="0" smtClean="0">
                <a:solidFill>
                  <a:schemeClr val="bg1"/>
                </a:solidFill>
              </a:rPr>
              <a:t> университет</a:t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en-US" b="1" baseline="0" dirty="0" smtClean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2.xml"/><Relationship Id="rId4" Type="http://schemas.openxmlformats.org/officeDocument/2006/relationships/chart" Target="../charts/char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5.xml"/><Relationship Id="rId4" Type="http://schemas.openxmlformats.org/officeDocument/2006/relationships/chart" Target="../charts/chart9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8.xml"/><Relationship Id="rId4" Type="http://schemas.openxmlformats.org/officeDocument/2006/relationships/chart" Target="../charts/chart9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сентября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</a:t>
            </a:r>
            <a:r>
              <a:rPr lang="ru-RU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замещение</a:t>
            </a:r>
            <a:r>
              <a:rPr lang="en-US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конкурсных научно-педагогических должностей  </a:t>
            </a:r>
            <a:r>
              <a:rPr lang="ru-RU" sz="31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1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Искусство. Искусствоведение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441663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00435894"/>
              </p:ext>
            </p:extLst>
          </p:nvPr>
        </p:nvGraphicFramePr>
        <p:xfrm>
          <a:off x="107504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7929723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органа, клавесина и карильона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405" y="2082162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Панов Алексей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Анатольевич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искусств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 археология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331166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14609228"/>
              </p:ext>
            </p:extLst>
          </p:nvPr>
        </p:nvGraphicFramePr>
        <p:xfrm>
          <a:off x="107504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40980611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исторического регионоведения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405" y="2082162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Кривошеев Юрий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Владимирович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истории СПбГУ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 археология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915405"/>
              </p:ext>
            </p:extLst>
          </p:nvPr>
        </p:nvGraphicFramePr>
        <p:xfrm>
          <a:off x="4644000" y="3953261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55534663"/>
              </p:ext>
            </p:extLst>
          </p:nvPr>
        </p:nvGraphicFramePr>
        <p:xfrm>
          <a:off x="107504" y="3953261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9868487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268760"/>
            <a:ext cx="3888432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400" dirty="0" err="1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музеологии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05" y="2082162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Майоров Александр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Вячеславович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истории СПбГУ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 археология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501199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41625320"/>
              </p:ext>
            </p:extLst>
          </p:nvPr>
        </p:nvGraphicFramePr>
        <p:xfrm>
          <a:off x="107504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561596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08720"/>
            <a:ext cx="3888432" cy="15696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истории для преподавания на естественных и гуманитарных факультетах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291" y="2448540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Тот Юрий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Викторович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истории СПбГУ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отношения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51052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34895902"/>
              </p:ext>
            </p:extLst>
          </p:nvPr>
        </p:nvGraphicFramePr>
        <p:xfrm>
          <a:off x="164291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5740861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93385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 международных отношений на постсоветском пространстве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291" y="2293714"/>
            <a:ext cx="38884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Бурков Владимир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Германович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международных отношений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Политологические науки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896062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89902570"/>
              </p:ext>
            </p:extLst>
          </p:nvPr>
        </p:nvGraphicFramePr>
        <p:xfrm>
          <a:off x="164291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21969627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93385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 политических институтов и прикладных политических исследований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291" y="2293714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Попова Ольга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Валентиновна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политологии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математика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537751"/>
              </p:ext>
            </p:extLst>
          </p:nvPr>
        </p:nvGraphicFramePr>
        <p:xfrm>
          <a:off x="4673791" y="404090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88786192"/>
              </p:ext>
            </p:extLst>
          </p:nvPr>
        </p:nvGraphicFramePr>
        <p:xfrm>
          <a:off x="200389" y="404090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29130113"/>
              </p:ext>
            </p:extLst>
          </p:nvPr>
        </p:nvGraphicFramePr>
        <p:xfrm>
          <a:off x="4673791" y="126876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899428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</a:t>
            </a:r>
            <a:r>
              <a:rPr lang="en-US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дифференциальных</a:t>
            </a:r>
            <a:r>
              <a:rPr lang="en-US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уравнений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368" y="1988840"/>
            <a:ext cx="38884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Плисс Виктор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Александрович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Математико-механического факультета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endParaRPr lang="ru-RU" sz="1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Прикладная математика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510794"/>
              </p:ext>
            </p:extLst>
          </p:nvPr>
        </p:nvGraphicFramePr>
        <p:xfrm>
          <a:off x="4644000" y="396600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17820026"/>
              </p:ext>
            </p:extLst>
          </p:nvPr>
        </p:nvGraphicFramePr>
        <p:xfrm>
          <a:off x="206872" y="396600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03583069"/>
              </p:ext>
            </p:extLst>
          </p:nvPr>
        </p:nvGraphicFramePr>
        <p:xfrm>
          <a:off x="4673791" y="126876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</a:t>
            </a:r>
            <a:r>
              <a:rPr lang="en-US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высшей математики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6872" y="1844824"/>
            <a:ext cx="38884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Камачкин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Александр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Михайлович</a:t>
            </a:r>
            <a:endParaRPr lang="en-US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прикладной математики-процессов управления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endParaRPr lang="ru-RU" sz="1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Прикладная математика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696070"/>
              </p:ext>
            </p:extLst>
          </p:nvPr>
        </p:nvGraphicFramePr>
        <p:xfrm>
          <a:off x="4648440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4294495"/>
              </p:ext>
            </p:extLst>
          </p:nvPr>
        </p:nvGraphicFramePr>
        <p:xfrm>
          <a:off x="179512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25954900"/>
              </p:ext>
            </p:extLst>
          </p:nvPr>
        </p:nvGraphicFramePr>
        <p:xfrm>
          <a:off x="4673791" y="126876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899428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</a:t>
            </a:r>
            <a:r>
              <a:rPr lang="en-US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моделирования социально-экономических систем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9691" y="1988839"/>
            <a:ext cx="38884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Малафеев Олег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Алексеевич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прикладной математики-процессов управления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endParaRPr lang="ru-RU" sz="1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Прикладная математика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683742"/>
              </p:ext>
            </p:extLst>
          </p:nvPr>
        </p:nvGraphicFramePr>
        <p:xfrm>
          <a:off x="4648440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04043406"/>
              </p:ext>
            </p:extLst>
          </p:nvPr>
        </p:nvGraphicFramePr>
        <p:xfrm>
          <a:off x="179512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03210749"/>
              </p:ext>
            </p:extLst>
          </p:nvPr>
        </p:nvGraphicFramePr>
        <p:xfrm>
          <a:off x="4673791" y="126876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информационных систем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9691" y="1988839"/>
            <a:ext cx="38884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Олемской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Игорь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Владимирович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прикладной математики-процессов управления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endParaRPr lang="ru-RU" sz="1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</a:t>
            </a:r>
            <a:r>
              <a:rPr lang="ru-RU" sz="3600" b="1" dirty="0" smtClean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ДЕКАНА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0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науки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89265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24666314"/>
              </p:ext>
            </p:extLst>
          </p:nvPr>
        </p:nvGraphicFramePr>
        <p:xfrm>
          <a:off x="164291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54475590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08720"/>
            <a:ext cx="3888432" cy="15696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 психологии развития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дифференциальной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291" y="2348880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Головей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Лариса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Арсеньевна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психологии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науки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304187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3745426"/>
              </p:ext>
            </p:extLst>
          </p:nvPr>
        </p:nvGraphicFramePr>
        <p:xfrm>
          <a:off x="164291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29005598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278051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 эргономики и инженерной психологии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291" y="2348880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Маничев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Сергей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Алексеевич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психологии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языках и литературе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172727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07196456"/>
              </p:ext>
            </p:extLst>
          </p:nvPr>
        </p:nvGraphicFramePr>
        <p:xfrm>
          <a:off x="164291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92903676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04535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 иностранных языков для Факультета искусств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04864"/>
            <a:ext cx="38884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Зенкевич Светлана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Михайловна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иностранных языков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языках и литературе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624536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24162056"/>
              </p:ext>
            </p:extLst>
          </p:nvPr>
        </p:nvGraphicFramePr>
        <p:xfrm>
          <a:off x="147440" y="422108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99410381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93385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 английского языка для Факультета международных отношений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93714"/>
            <a:ext cx="38884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Тимченко Надежда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Михайловна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иностранных языков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языках и литературе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81166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69092700"/>
              </p:ext>
            </p:extLst>
          </p:nvPr>
        </p:nvGraphicFramePr>
        <p:xfrm>
          <a:off x="164291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7334164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08720"/>
            <a:ext cx="3888432" cy="15696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английского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 для геологических и географический специальностей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93714"/>
            <a:ext cx="38884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Тимошенко Ирина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Николаевна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иностранных языков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языках и литературе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815060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18925695"/>
              </p:ext>
            </p:extLst>
          </p:nvPr>
        </p:nvGraphicFramePr>
        <p:xfrm>
          <a:off x="164291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58050603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278051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делового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иностранного языка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109048"/>
            <a:ext cx="38884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Орлова Елена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Владимировна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иностранных языков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языках и литературе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58161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56612790"/>
              </p:ext>
            </p:extLst>
          </p:nvPr>
        </p:nvGraphicFramePr>
        <p:xfrm>
          <a:off x="164291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82562304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278051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истории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литератур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109048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Полубояринова Лариса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Николаевна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Филологического факультета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бизнес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66541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36872536"/>
              </p:ext>
            </p:extLst>
          </p:nvPr>
        </p:nvGraphicFramePr>
        <p:xfrm>
          <a:off x="107504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3875307"/>
              </p:ext>
            </p:extLst>
          </p:nvPr>
        </p:nvGraphicFramePr>
        <p:xfrm>
          <a:off x="4633739" y="119675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управления рисками и страхования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405" y="2082162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Белозеров Сергей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Анатольевич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Экономического факультета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бизнес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03349"/>
              </p:ext>
            </p:extLst>
          </p:nvPr>
        </p:nvGraphicFramePr>
        <p:xfrm>
          <a:off x="4644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28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55533115"/>
              </p:ext>
            </p:extLst>
          </p:nvPr>
        </p:nvGraphicFramePr>
        <p:xfrm>
          <a:off x="107504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01220455"/>
              </p:ext>
            </p:extLst>
          </p:nvPr>
        </p:nvGraphicFramePr>
        <p:xfrm>
          <a:off x="4633739" y="119675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мировой экономики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405" y="2082162"/>
            <a:ext cx="38884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Сутырин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Сергей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Феликсович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Экономического факультета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spc="50" smtClean="0">
                <a:ln w="11430"/>
                <a:solidFill>
                  <a:srgbClr val="9F2B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НА ЗАМЕЩЕНИЕ</a:t>
            </a:r>
            <a:br>
              <a:rPr lang="ru-RU" sz="3600" b="1" spc="50" smtClean="0">
                <a:ln w="11430"/>
                <a:solidFill>
                  <a:srgbClr val="9F2B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smtClean="0">
                <a:ln w="11430"/>
                <a:solidFill>
                  <a:srgbClr val="9F2B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ДОЛЖНОСТИ ПРОФЕССОРА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иностранных языков</a:t>
            </a:r>
            <a:endParaRPr lang="ru-RU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17487323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69806" y="1009080"/>
            <a:ext cx="8784976" cy="55882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9F2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Рубцова Светлана Юрьевна 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endParaRPr lang="en-US" b="1" u="sng" dirty="0" smtClean="0">
              <a:solidFill>
                <a:schemeClr val="tx1"/>
              </a:solidFill>
            </a:endParaRP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Ученая </a:t>
            </a:r>
            <a:r>
              <a:rPr lang="ru-RU" b="1" i="1" dirty="0">
                <a:solidFill>
                  <a:schemeClr val="tx1"/>
                </a:solidFill>
              </a:rPr>
              <a:t>степень – </a:t>
            </a:r>
            <a:r>
              <a:rPr lang="ru-RU" i="1" dirty="0">
                <a:solidFill>
                  <a:schemeClr val="tx1"/>
                </a:solidFill>
              </a:rPr>
              <a:t>кандидат </a:t>
            </a:r>
            <a:r>
              <a:rPr lang="ru-RU" i="1" dirty="0" smtClean="0">
                <a:solidFill>
                  <a:schemeClr val="tx1"/>
                </a:solidFill>
              </a:rPr>
              <a:t>филологических наук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Ученое звание </a:t>
            </a:r>
            <a:r>
              <a:rPr lang="ru-RU" i="1" dirty="0" smtClean="0">
                <a:solidFill>
                  <a:schemeClr val="tx1"/>
                </a:solidFill>
              </a:rPr>
              <a:t>- доцент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Стаж научно-педагогической </a:t>
            </a:r>
            <a:r>
              <a:rPr lang="ru-RU" b="1" i="1" dirty="0">
                <a:solidFill>
                  <a:schemeClr val="tx1"/>
                </a:solidFill>
              </a:rPr>
              <a:t>работы – </a:t>
            </a:r>
            <a:r>
              <a:rPr lang="ru-RU" i="1" dirty="0" smtClean="0">
                <a:solidFill>
                  <a:schemeClr val="tx1"/>
                </a:solidFill>
              </a:rPr>
              <a:t>37 лет</a:t>
            </a:r>
            <a:endParaRPr lang="ru-RU" i="1" dirty="0">
              <a:solidFill>
                <a:schemeClr val="tx1"/>
              </a:solidFill>
            </a:endParaRP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Количество </a:t>
            </a:r>
            <a:r>
              <a:rPr lang="ru-RU" b="1" i="1" dirty="0">
                <a:solidFill>
                  <a:schemeClr val="tx1"/>
                </a:solidFill>
              </a:rPr>
              <a:t>публикаций </a:t>
            </a:r>
            <a:r>
              <a:rPr lang="ru-RU" b="1" i="1" dirty="0" smtClean="0">
                <a:solidFill>
                  <a:schemeClr val="tx1"/>
                </a:solidFill>
              </a:rPr>
              <a:t>(за последние 3 года) – 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i="1" dirty="0" smtClean="0">
                <a:solidFill>
                  <a:schemeClr val="tx1"/>
                </a:solidFill>
              </a:rPr>
              <a:t>Scopus – 0</a:t>
            </a:r>
            <a:r>
              <a:rPr lang="ru-RU" i="1" dirty="0" smtClean="0">
                <a:solidFill>
                  <a:schemeClr val="tx1"/>
                </a:solidFill>
              </a:rPr>
              <a:t>; </a:t>
            </a:r>
            <a:r>
              <a:rPr lang="en-US" i="1" dirty="0" err="1" smtClean="0">
                <a:solidFill>
                  <a:schemeClr val="tx1"/>
                </a:solidFill>
              </a:rPr>
              <a:t>WoS</a:t>
            </a:r>
            <a:r>
              <a:rPr lang="en-US" i="1" dirty="0" smtClean="0">
                <a:solidFill>
                  <a:schemeClr val="tx1"/>
                </a:solidFill>
              </a:rPr>
              <a:t> CC-0</a:t>
            </a:r>
            <a:r>
              <a:rPr lang="ru-RU" i="1" dirty="0" smtClean="0">
                <a:solidFill>
                  <a:schemeClr val="tx1"/>
                </a:solidFill>
              </a:rPr>
              <a:t>; РИНЦ – 7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Выдвинули кандидатуру: </a:t>
            </a:r>
          </a:p>
          <a:p>
            <a:pPr marL="2571750" lvl="5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Коллектив </a:t>
            </a:r>
            <a:r>
              <a:rPr lang="ru-RU" dirty="0">
                <a:solidFill>
                  <a:schemeClr val="tx1"/>
                </a:solidFill>
              </a:rPr>
              <a:t>Кафедры иностранных языков для математических </a:t>
            </a:r>
            <a:r>
              <a:rPr lang="ru-RU" dirty="0" smtClean="0">
                <a:solidFill>
                  <a:schemeClr val="tx1"/>
                </a:solidFill>
              </a:rPr>
              <a:t>факультетов</a:t>
            </a:r>
          </a:p>
          <a:p>
            <a:pPr marL="2571750" lvl="5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Коллектив Кафедры английского языка для факультета </a:t>
            </a:r>
            <a:r>
              <a:rPr lang="ru-RU" dirty="0" smtClean="0">
                <a:solidFill>
                  <a:schemeClr val="tx1"/>
                </a:solidFill>
              </a:rPr>
              <a:t>журналистики</a:t>
            </a:r>
          </a:p>
          <a:p>
            <a:pPr marL="2571750" lvl="5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Коллектив кафедры английского языка для геологических и географических специальностей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	    </a:t>
            </a:r>
            <a:r>
              <a:rPr lang="ru-RU" b="1" i="1" u="sng" dirty="0" smtClean="0">
                <a:solidFill>
                  <a:schemeClr val="tx1"/>
                </a:solidFill>
              </a:rPr>
              <a:t>Результаты </a:t>
            </a:r>
            <a:r>
              <a:rPr lang="ru-RU" b="1" i="1" u="sng" dirty="0">
                <a:solidFill>
                  <a:schemeClr val="tx1"/>
                </a:solidFill>
              </a:rPr>
              <a:t>голосования Ученого совета Факультета </a:t>
            </a:r>
            <a:r>
              <a:rPr lang="ru-RU" b="1" i="1" dirty="0" smtClean="0">
                <a:solidFill>
                  <a:schemeClr val="tx1"/>
                </a:solidFill>
              </a:rPr>
              <a:t>	   	    </a:t>
            </a:r>
            <a:r>
              <a:rPr lang="ru-RU" b="1" i="1" u="sng" dirty="0" smtClean="0">
                <a:solidFill>
                  <a:schemeClr val="tx1"/>
                </a:solidFill>
              </a:rPr>
              <a:t>иностранных </a:t>
            </a:r>
            <a:r>
              <a:rPr lang="ru-RU" b="1" i="1" u="sng" dirty="0">
                <a:solidFill>
                  <a:schemeClr val="tx1"/>
                </a:solidFill>
              </a:rPr>
              <a:t>языков </a:t>
            </a:r>
            <a:r>
              <a:rPr lang="ru-RU" b="1" u="sng" dirty="0" smtClean="0">
                <a:solidFill>
                  <a:schemeClr val="tx1"/>
                </a:solidFill>
              </a:rPr>
              <a:t>– «за» – 17, «против» - 0, «н/д» – 0.</a:t>
            </a:r>
          </a:p>
          <a:p>
            <a:pPr lvl="8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i="1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Прикладная математика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192220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7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и информационные науки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666599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9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и информационные науки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25591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математика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206917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математика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415661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Математическая физика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282345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 и астрономия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83849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Философия, этика, религиоведение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138772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5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Востоковедение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249604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1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языках и литературе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672367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Юридический факультет</a:t>
            </a:r>
            <a:endParaRPr lang="ru-RU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6503062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79512" y="980728"/>
            <a:ext cx="8784976" cy="56124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9F2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Белов Сергей </a:t>
            </a:r>
            <a:r>
              <a:rPr lang="ru-RU" sz="2400" b="1" u="sng" dirty="0" smtClean="0">
                <a:solidFill>
                  <a:schemeClr val="tx1"/>
                </a:solidFill>
              </a:rPr>
              <a:t>Александрович</a:t>
            </a:r>
          </a:p>
          <a:p>
            <a:pPr algn="ctr"/>
            <a:endParaRPr lang="en-US" b="1" u="sng" dirty="0" smtClean="0">
              <a:solidFill>
                <a:schemeClr val="tx1"/>
              </a:solidFill>
            </a:endParaRP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Ученая </a:t>
            </a:r>
            <a:r>
              <a:rPr lang="ru-RU" b="1" i="1" dirty="0">
                <a:solidFill>
                  <a:schemeClr val="tx1"/>
                </a:solidFill>
              </a:rPr>
              <a:t>степень – </a:t>
            </a:r>
            <a:r>
              <a:rPr lang="ru-RU" i="1" dirty="0">
                <a:solidFill>
                  <a:schemeClr val="tx1"/>
                </a:solidFill>
              </a:rPr>
              <a:t>кандидат </a:t>
            </a:r>
            <a:r>
              <a:rPr lang="ru-RU" i="1" dirty="0" smtClean="0">
                <a:solidFill>
                  <a:schemeClr val="tx1"/>
                </a:solidFill>
              </a:rPr>
              <a:t>юридических наук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Ученое звание </a:t>
            </a:r>
            <a:r>
              <a:rPr lang="ru-RU" i="1" dirty="0" smtClean="0">
                <a:solidFill>
                  <a:schemeClr val="tx1"/>
                </a:solidFill>
              </a:rPr>
              <a:t>- доцент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Стаж научно-педагогической </a:t>
            </a:r>
            <a:r>
              <a:rPr lang="ru-RU" b="1" i="1" dirty="0">
                <a:solidFill>
                  <a:schemeClr val="tx1"/>
                </a:solidFill>
              </a:rPr>
              <a:t>работы – </a:t>
            </a:r>
            <a:r>
              <a:rPr lang="ru-RU" i="1" dirty="0" smtClean="0">
                <a:solidFill>
                  <a:schemeClr val="tx1"/>
                </a:solidFill>
              </a:rPr>
              <a:t>16 лет</a:t>
            </a:r>
            <a:endParaRPr lang="ru-RU" i="1" dirty="0">
              <a:solidFill>
                <a:schemeClr val="tx1"/>
              </a:solidFill>
            </a:endParaRP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Количество </a:t>
            </a:r>
            <a:r>
              <a:rPr lang="ru-RU" b="1" i="1" dirty="0">
                <a:solidFill>
                  <a:schemeClr val="tx1"/>
                </a:solidFill>
              </a:rPr>
              <a:t>публикаций </a:t>
            </a:r>
            <a:r>
              <a:rPr lang="ru-RU" b="1" i="1" dirty="0" smtClean="0">
                <a:solidFill>
                  <a:schemeClr val="tx1"/>
                </a:solidFill>
              </a:rPr>
              <a:t>(за последние 3 года) – 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i="1" dirty="0" smtClean="0">
                <a:solidFill>
                  <a:schemeClr val="tx1"/>
                </a:solidFill>
              </a:rPr>
              <a:t>Scopus – </a:t>
            </a:r>
            <a:r>
              <a:rPr lang="ru-RU" i="1" dirty="0" smtClean="0">
                <a:solidFill>
                  <a:schemeClr val="tx1"/>
                </a:solidFill>
              </a:rPr>
              <a:t>1; </a:t>
            </a:r>
            <a:r>
              <a:rPr lang="en-US" i="1" dirty="0" err="1" smtClean="0">
                <a:solidFill>
                  <a:schemeClr val="tx1"/>
                </a:solidFill>
              </a:rPr>
              <a:t>WoS</a:t>
            </a:r>
            <a:r>
              <a:rPr lang="en-US" i="1" dirty="0" smtClean="0">
                <a:solidFill>
                  <a:schemeClr val="tx1"/>
                </a:solidFill>
              </a:rPr>
              <a:t> CC-</a:t>
            </a:r>
            <a:r>
              <a:rPr lang="ru-RU" i="1" dirty="0" smtClean="0">
                <a:solidFill>
                  <a:schemeClr val="tx1"/>
                </a:solidFill>
              </a:rPr>
              <a:t>2; РИНЦ – 11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i="1" dirty="0" smtClean="0">
                <a:solidFill>
                  <a:schemeClr val="tx1"/>
                </a:solidFill>
              </a:rPr>
              <a:t>	Выдвинули кандидатуру: </a:t>
            </a:r>
          </a:p>
          <a:p>
            <a:pPr marL="2571750" lvl="5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Коллектив </a:t>
            </a:r>
            <a:r>
              <a:rPr lang="ru-RU" sz="1600" dirty="0">
                <a:solidFill>
                  <a:schemeClr val="tx1"/>
                </a:solidFill>
              </a:rPr>
              <a:t>Кафедры </a:t>
            </a:r>
            <a:r>
              <a:rPr lang="ru-RU" sz="1600" dirty="0" smtClean="0">
                <a:solidFill>
                  <a:schemeClr val="tx1"/>
                </a:solidFill>
              </a:rPr>
              <a:t>гражданского процесса</a:t>
            </a:r>
          </a:p>
          <a:p>
            <a:pPr marL="2571750" lvl="5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Коллектив Кафедры </a:t>
            </a:r>
            <a:r>
              <a:rPr lang="ru-RU" sz="1600" dirty="0" smtClean="0">
                <a:solidFill>
                  <a:schemeClr val="tx1"/>
                </a:solidFill>
              </a:rPr>
              <a:t>государственного и административного права</a:t>
            </a:r>
          </a:p>
          <a:p>
            <a:pPr marL="2571750" lvl="5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Коллектив </a:t>
            </a:r>
            <a:r>
              <a:rPr lang="ru-RU" sz="1600" dirty="0" smtClean="0">
                <a:solidFill>
                  <a:schemeClr val="tx1"/>
                </a:solidFill>
              </a:rPr>
              <a:t>Кафедры уголовного процесса и криминалистики</a:t>
            </a:r>
          </a:p>
          <a:p>
            <a:pPr marL="2571750" lvl="5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Коллектив Кафедры теории и истории государства и права</a:t>
            </a:r>
          </a:p>
          <a:p>
            <a:pPr marL="2571750" lvl="5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Коллектив Кафедры правовой охраны окружающей среды</a:t>
            </a:r>
          </a:p>
          <a:p>
            <a:pPr marL="2571750" lvl="5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Коллектив Кафедры уголовного права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	    </a:t>
            </a:r>
            <a:r>
              <a:rPr lang="ru-RU" b="1" i="1" u="sng" dirty="0" smtClean="0">
                <a:solidFill>
                  <a:schemeClr val="tx1"/>
                </a:solidFill>
              </a:rPr>
              <a:t>Результаты </a:t>
            </a:r>
            <a:r>
              <a:rPr lang="ru-RU" b="1" i="1" u="sng" dirty="0">
                <a:solidFill>
                  <a:schemeClr val="tx1"/>
                </a:solidFill>
              </a:rPr>
              <a:t>голосования Ученого совета </a:t>
            </a:r>
            <a:r>
              <a:rPr lang="ru-RU" b="1" i="1" u="sng" dirty="0" smtClean="0">
                <a:solidFill>
                  <a:schemeClr val="tx1"/>
                </a:solidFill>
              </a:rPr>
              <a:t>Юридического </a:t>
            </a:r>
            <a:r>
              <a:rPr lang="ru-RU" b="1" i="1" dirty="0" smtClean="0">
                <a:solidFill>
                  <a:schemeClr val="tx1"/>
                </a:solidFill>
              </a:rPr>
              <a:t> 		    </a:t>
            </a:r>
            <a:r>
              <a:rPr lang="ru-RU" b="1" i="1" u="sng" dirty="0" smtClean="0">
                <a:solidFill>
                  <a:schemeClr val="tx1"/>
                </a:solidFill>
              </a:rPr>
              <a:t>факультета </a:t>
            </a:r>
            <a:r>
              <a:rPr lang="ru-RU" b="1" u="sng" dirty="0" smtClean="0">
                <a:solidFill>
                  <a:schemeClr val="tx1"/>
                </a:solidFill>
              </a:rPr>
              <a:t>– «за» – 18, «против» - 0, «н/д» – 0.</a:t>
            </a:r>
          </a:p>
          <a:p>
            <a:pPr lvl="8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i="1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языках и литературе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748646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8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бизнес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962637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науки и общественное здравоохранение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984813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7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и бизнес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854487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1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отношения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641367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6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Социологические науки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484188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0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о Земле и смежные экологические науки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08123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Политологические науки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766486"/>
              </p:ext>
            </p:extLst>
          </p:nvPr>
        </p:nvGraphicFramePr>
        <p:xfrm>
          <a:off x="107504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9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ГЛАВНОГО НАУЧНОГО СОТРУДНИКА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8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и информационные науки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16793"/>
              </p:ext>
            </p:extLst>
          </p:nvPr>
        </p:nvGraphicFramePr>
        <p:xfrm>
          <a:off x="4644000" y="371703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6677380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24745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прикладной кибернетики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97389555"/>
              </p:ext>
            </p:extLst>
          </p:nvPr>
        </p:nvGraphicFramePr>
        <p:xfrm>
          <a:off x="179512" y="395712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63298"/>
            <a:ext cx="4176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Кузнецова Ольга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Александровна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прикладной кибернетики: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«10», «против» – 0, «н/д» - 0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Математико-механического факультета: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«13»,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«против» -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«н/д» 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ЗАВЕДУЮЩИХ КАФЕДРАМИ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математика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21343"/>
              </p:ext>
            </p:extLst>
          </p:nvPr>
        </p:nvGraphicFramePr>
        <p:xfrm>
          <a:off x="4644000" y="386104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50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94769111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19173"/>
            <a:ext cx="4176464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лаборатория </a:t>
            </a:r>
            <a:r>
              <a:rPr lang="ru-RU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механики массивных перспективных </a:t>
            </a:r>
            <a:r>
              <a:rPr lang="ru-RU" dirty="0" err="1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наноматериалов</a:t>
            </a:r>
            <a:r>
              <a:rPr lang="ru-RU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инновационных инженерных приложений СПбГУ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1288253"/>
              </p:ext>
            </p:extLst>
          </p:nvPr>
        </p:nvGraphicFramePr>
        <p:xfrm>
          <a:off x="179512" y="407707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119502"/>
            <a:ext cx="417646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Шейнерман</a:t>
            </a:r>
            <a:r>
              <a:rPr lang="ru-RU" sz="13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Александр Григорьевич </a:t>
            </a:r>
            <a:r>
              <a:rPr lang="ru-RU" sz="1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(0,50 </a:t>
            </a:r>
            <a:r>
              <a:rPr lang="ru-RU" sz="1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ст.)</a:t>
            </a:r>
          </a:p>
          <a:p>
            <a:pPr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Исследовательская лаборатория механики массивных перспективных </a:t>
            </a:r>
            <a:r>
              <a:rPr lang="ru-RU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наноматериалов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инновационных инженерных приложений СПбГУ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«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«против» – 0, «н/д» - 0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Математико-механического факультета:</a:t>
            </a:r>
          </a:p>
          <a:p>
            <a:pPr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«14», 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«против» - 0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«н/д» –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ВЕДУЩЕГО НАУЧНОГО СОТРУДНИКА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1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бизнес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542354"/>
              </p:ext>
            </p:extLst>
          </p:nvPr>
        </p:nvGraphicFramePr>
        <p:xfrm>
          <a:off x="4644000" y="3717032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52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08759299"/>
              </p:ext>
            </p:extLst>
          </p:nvPr>
        </p:nvGraphicFramePr>
        <p:xfrm>
          <a:off x="4644000" y="1069739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940080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азиатских экономических </a:t>
            </a:r>
            <a:r>
              <a:rPr lang="ru-RU" sz="2400" dirty="0" smtClean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исследований СПбГУ</a:t>
            </a:r>
            <a:endParaRPr lang="ru-RU" sz="2400" dirty="0">
              <a:ln w="6350">
                <a:noFill/>
              </a:ln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57196281"/>
              </p:ext>
            </p:extLst>
          </p:nvPr>
        </p:nvGraphicFramePr>
        <p:xfrm>
          <a:off x="179512" y="3957123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1224" y="234888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Соколовская Елена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Васильевна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Квалификационной кадровой комиссии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кандидатура рекомендована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Ученый совет Экономического факультета: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за»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«12»,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«против» -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«н/д» 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НА ЗАМЕЩЕНИЕ ДОЛЖНОСТЕЙ ПРЕПОДАВАТЕЛЕЙ-ПРАКТИКОВ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54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407209"/>
              </p:ext>
            </p:extLst>
          </p:nvPr>
        </p:nvGraphicFramePr>
        <p:xfrm>
          <a:off x="107504" y="1052736"/>
          <a:ext cx="8856983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412"/>
                <a:gridCol w="1508981"/>
                <a:gridCol w="1771148"/>
                <a:gridCol w="1959716"/>
                <a:gridCol w="1889726"/>
              </a:tblGrid>
              <a:tr h="12270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ФИО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Должность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Заключение Квалификационной кадровой комиссии</a:t>
                      </a:r>
                      <a:endParaRPr lang="ru-RU" sz="1600" b="1" i="0" u="none" strike="noStrike" dirty="0" smtClean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Кафедра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Ученый совет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427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Кудрявцева Наталия Вячеславовна</a:t>
                      </a:r>
                      <a:endParaRPr lang="ru-RU" sz="1400" b="0" i="0" u="none" strike="noStrike" baseline="0" dirty="0" smtClean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ассистент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(0,50 </a:t>
                      </a:r>
                      <a:r>
                        <a:rPr lang="ru-RU" sz="1200" b="0" i="1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ст.)</a:t>
                      </a:r>
                      <a:endParaRPr lang="ru-RU" sz="1200" i="1" dirty="0" smtClean="0"/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400" b="0" i="0" u="none" strike="noStrike" dirty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немецкого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языка</a:t>
                      </a:r>
                      <a:endParaRPr lang="ru-RU" sz="1400" b="0" i="0" u="none" strike="noStrike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</a:t>
                      </a:r>
                      <a:r>
                        <a:rPr lang="ru-RU" sz="14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Филологического факультета – 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</a:t>
                      </a:r>
                      <a:r>
                        <a:rPr lang="ru-RU" sz="14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 иностранных языков –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</a:t>
                      </a:r>
                    </a:p>
                    <a:p>
                      <a:pPr algn="l" fontAlgn="b"/>
                      <a:endParaRPr lang="ru-RU" sz="1400" b="1" i="0" u="none" strike="noStrike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427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err="1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Павилайнен</a:t>
                      </a:r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Юлия Владимировна</a:t>
                      </a:r>
                      <a:endParaRPr lang="ru-RU" sz="1400" b="0" i="0" u="none" strike="noStrike" dirty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ассистент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(0,50 ст.)</a:t>
                      </a:r>
                      <a:endParaRPr lang="ru-RU" sz="1200" b="0" i="1" u="none" strike="noStrike" kern="1200" dirty="0" smtClean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400" dirty="0">
                        <a:solidFill>
                          <a:srgbClr val="9F2B22"/>
                        </a:solidFill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иностранных языков для математических факультетов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4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 иностранных языков –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</a:t>
                      </a: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прикладной математики-процессов управления –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единогласно.</a:t>
                      </a:r>
                    </a:p>
                    <a:p>
                      <a:pPr algn="l" fontAlgn="b"/>
                      <a:endParaRPr lang="ru-RU" sz="1400" b="1" i="0" u="none" strike="noStrike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2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55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498053"/>
              </p:ext>
            </p:extLst>
          </p:nvPr>
        </p:nvGraphicFramePr>
        <p:xfrm>
          <a:off x="107504" y="1052736"/>
          <a:ext cx="8928992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1456"/>
                <a:gridCol w="1521249"/>
                <a:gridCol w="1785548"/>
                <a:gridCol w="1975649"/>
                <a:gridCol w="1905090"/>
              </a:tblGrid>
              <a:tr h="1094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ФИО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Должность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Заключение </a:t>
                      </a:r>
                      <a:r>
                        <a:rPr lang="ru-RU" sz="1600" b="1" dirty="0" err="1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Квалификационнойкадровой</a:t>
                      </a:r>
                      <a:r>
                        <a:rPr lang="ru-RU" sz="1600" b="1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комиссии</a:t>
                      </a:r>
                      <a:endParaRPr lang="ru-RU" sz="1600" b="1" i="0" u="none" strike="noStrike" dirty="0" smtClean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Кафедра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Ученый совет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74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Григорьев Иван Вадимович</a:t>
                      </a:r>
                      <a:endParaRPr lang="ru-RU" sz="1200" b="0" i="0" u="none" strike="noStrike" kern="1200" dirty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200" b="0" i="0" u="none" strike="noStrike" dirty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английского языка для факультета журналистики </a:t>
                      </a: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 иностранных языков– 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dirty="0" err="1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ВШЖиМК</a:t>
                      </a: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969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Исламова Алла 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Каримовна</a:t>
                      </a:r>
                      <a:endParaRPr lang="ru-RU" sz="1200" b="0" i="0" u="none" strike="noStrike" kern="1200" dirty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</a:t>
                      </a: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200" dirty="0">
                        <a:solidFill>
                          <a:srgbClr val="9F2B22"/>
                        </a:solidFill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английского языка экономики и права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иностранных языков</a:t>
                      </a:r>
                      <a:endParaRPr lang="ru-RU" sz="1200" b="0" i="0" u="none" strike="noStrike" kern="1200" dirty="0" smtClean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969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Пахомова Светлана Ивановна</a:t>
                      </a:r>
                      <a:endParaRPr lang="ru-RU" sz="1200" b="0" i="0" u="none" strike="noStrike" kern="1200" dirty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200" b="0" i="0" u="none" strike="noStrike" dirty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русского языка для гуманитарных и естественных факультетов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Филологического факультета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«за» единогласно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Экономического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факультета</a:t>
                      </a:r>
                      <a:endParaRPr lang="ru-RU" sz="1200" b="0" i="0" u="none" strike="noStrike" kern="1200" dirty="0" smtClean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«за» 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969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Чеснокова</a:t>
                      </a: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Екатерина Александровна</a:t>
                      </a:r>
                      <a:endParaRPr lang="ru-RU" sz="1200" b="0" i="0" u="none" strike="noStrike" kern="1200" dirty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(0,25 </a:t>
                      </a:r>
                      <a:r>
                        <a:rPr lang="ru-RU" sz="1100" b="0" i="1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200" b="0" i="0" u="none" strike="noStrike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здравоохранения и медицинского права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Медицинского факультета 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Юридического факультета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56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084306"/>
              </p:ext>
            </p:extLst>
          </p:nvPr>
        </p:nvGraphicFramePr>
        <p:xfrm>
          <a:off x="107504" y="837745"/>
          <a:ext cx="8928992" cy="6020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1456"/>
                <a:gridCol w="1521249"/>
                <a:gridCol w="1785548"/>
                <a:gridCol w="1975649"/>
                <a:gridCol w="1905090"/>
              </a:tblGrid>
              <a:tr h="1094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ФИО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Должность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Заключение </a:t>
                      </a:r>
                      <a:r>
                        <a:rPr lang="ru-RU" sz="1600" b="1" dirty="0" err="1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Квалификационнойкадровой</a:t>
                      </a:r>
                      <a:r>
                        <a:rPr lang="ru-RU" sz="1600" b="1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комиссии</a:t>
                      </a:r>
                      <a:endParaRPr lang="ru-RU" sz="1600" b="1" i="0" u="none" strike="noStrike" dirty="0" smtClean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Кафедра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9F2B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Ученый совет</a:t>
                      </a:r>
                      <a:endParaRPr lang="ru-RU" sz="1600" b="1" i="0" u="none" strike="noStrike" dirty="0">
                        <a:solidFill>
                          <a:srgbClr val="9F2B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74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Дудинкина</a:t>
                      </a: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Татьяна Владимировна</a:t>
                      </a:r>
                      <a:endParaRPr lang="ru-RU" sz="1200" b="0" i="0" u="none" strike="noStrike" kern="1200" dirty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преподаватель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200" b="0" i="0" u="none" strike="noStrike" dirty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иностранных языков для математических факультетов </a:t>
                      </a: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 иностранных языков –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ПМ-ПУ -</a:t>
                      </a:r>
                      <a:endParaRPr lang="ru-RU" sz="1200" b="0" i="0" u="none" strike="noStrike" baseline="0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969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Закревская Марина Алексеевна</a:t>
                      </a:r>
                      <a:endParaRPr lang="ru-RU" sz="1200" b="0" i="0" u="none" strike="noStrike" kern="1200" dirty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преподаватель</a:t>
                      </a: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200" dirty="0">
                        <a:solidFill>
                          <a:srgbClr val="9F2B22"/>
                        </a:solidFill>
                      </a:endParaRPr>
                    </a:p>
                  </a:txBody>
                  <a:tcPr marL="7696" marR="7696" marT="76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делового иностранного языка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 иностранных языков –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ВШМ -</a:t>
                      </a:r>
                      <a:endParaRPr lang="ru-RU" sz="1200" b="0" i="0" u="none" strike="noStrike" baseline="0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969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Малетин</a:t>
                      </a: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Евгений Андреевич</a:t>
                      </a:r>
                      <a:endParaRPr lang="ru-RU" sz="1200" b="0" i="0" u="none" strike="noStrike" kern="1200" dirty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преподаватель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200" b="0" i="0" u="none" strike="noStrike" dirty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иностранных языков для физического и химического факультетов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 иностранных языков –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Физического факультета -</a:t>
                      </a:r>
                      <a:endParaRPr lang="ru-RU" sz="1200" b="0" i="0" u="none" strike="noStrike" baseline="0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969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Минченков Александр 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Генриевич</a:t>
                      </a:r>
                      <a:endParaRPr lang="ru-RU" sz="1200" b="0" i="0" u="none" strike="noStrike" kern="1200" dirty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преподаватель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200" b="0" i="0" u="none" strike="noStrike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9F2B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иностранных языков для физического и химического факультетов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 иностранных языков –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Института химии СПбГУ-</a:t>
                      </a:r>
                      <a:endParaRPr lang="ru-RU" sz="1200" b="0" i="0" u="none" strike="noStrike" baseline="0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969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Романова Ульяна Леонидовна</a:t>
                      </a:r>
                      <a:endParaRPr lang="ru-RU" sz="1200" b="0" i="0" u="none" strike="noStrike" kern="1200" dirty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преподаватель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(0,75 </a:t>
                      </a:r>
                      <a:r>
                        <a:rPr lang="ru-RU" sz="1100" b="0" i="1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 smtClean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1" u="none" strike="noStrike" kern="1200" dirty="0" smtClean="0">
                        <a:solidFill>
                          <a:srgbClr val="9F2B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F2B22"/>
                          </a:solidFill>
                        </a:rPr>
                        <a:t>кандидатура рекомендована</a:t>
                      </a:r>
                      <a:endParaRPr lang="ru-RU" sz="1200" b="0" i="0" u="none" strike="noStrike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английского языка для обществоведческих факультетов </a:t>
                      </a:r>
                      <a:r>
                        <a:rPr lang="ru-RU" sz="1200" b="1" i="0" u="none" strike="noStrike" kern="120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200" b="1" i="0" u="none" strike="noStrike" baseline="0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единогласно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Факультета иностранных языков –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Института истории СПбГУ-</a:t>
                      </a:r>
                      <a:endParaRPr lang="ru-RU" sz="1200" b="0" i="0" u="none" strike="noStrike" baseline="0" dirty="0" smtClean="0">
                        <a:solidFill>
                          <a:srgbClr val="9F2B22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9F2B22"/>
                          </a:solidFill>
                          <a:effectLst/>
                          <a:latin typeface="+mn-lt"/>
                        </a:rPr>
                        <a:t>«за» единогласно.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5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spc="50" dirty="0" smtClean="0">
                <a:ln w="11430"/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ПРИСВОЕНИЕ УЧЕНОГО ЗВАНИЯ ДОЦЕНТА</a:t>
            </a:r>
            <a:endParaRPr lang="ru-RU" sz="3600" b="1" spc="50" dirty="0">
              <a:ln w="11430"/>
              <a:solidFill>
                <a:srgbClr val="9F2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6516216" y="476672"/>
            <a:ext cx="24482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58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5516" y="1412776"/>
            <a:ext cx="8712968" cy="4382816"/>
            <a:chOff x="0" y="112847"/>
            <a:chExt cx="8712968" cy="2798640"/>
          </a:xfrm>
        </p:grpSpPr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0" y="112847"/>
              <a:ext cx="8712968" cy="2798640"/>
            </a:xfrm>
            <a:prstGeom prst="round2DiagRect">
              <a:avLst/>
            </a:prstGeom>
            <a:solidFill>
              <a:srgbClr val="9F2B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36618" y="249465"/>
              <a:ext cx="8439732" cy="2525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u="sng" dirty="0" err="1" smtClean="0"/>
                <a:t>Венатовская</a:t>
              </a:r>
              <a:r>
                <a:rPr lang="ru-RU" sz="3200" b="1" u="sng" dirty="0" smtClean="0"/>
                <a:t> Людмила Александровна</a:t>
              </a:r>
              <a:endParaRPr lang="ru-RU" sz="3200" b="1" u="sng" dirty="0"/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/>
                <a:t>Ученая степень – </a:t>
              </a:r>
              <a:r>
                <a:rPr lang="ru-RU" sz="2600" i="1" kern="1200" dirty="0" smtClean="0"/>
                <a:t>кандидат физико-математических наук</a:t>
              </a: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dirty="0" smtClean="0"/>
                <a:t>Стаж научной и педагогической работы – </a:t>
              </a:r>
              <a:r>
                <a:rPr lang="ru-RU" sz="2600" i="1" dirty="0"/>
                <a:t>5</a:t>
              </a:r>
              <a:r>
                <a:rPr lang="ru-RU" sz="2600" i="1" dirty="0" smtClean="0"/>
                <a:t> лет и 6 мес.</a:t>
              </a: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/>
                <a:t>Количество публикаций – </a:t>
              </a:r>
              <a:r>
                <a:rPr lang="ru-RU" sz="2600" i="1" dirty="0" smtClean="0"/>
                <a:t>25</a:t>
              </a:r>
              <a:r>
                <a:rPr lang="ru-RU" sz="2600" i="1" kern="1200" dirty="0" smtClean="0"/>
                <a:t> (2 учебных издания, 23 научных труда)</a:t>
              </a: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dirty="0"/>
                <a:t>Участие в научных конференциях – </a:t>
              </a:r>
              <a:r>
                <a:rPr lang="ru-RU" sz="2600" i="1" dirty="0" smtClean="0"/>
                <a:t>5 </a:t>
              </a:r>
              <a:r>
                <a:rPr lang="ru-RU" sz="2600" i="1" dirty="0"/>
                <a:t>(за </a:t>
              </a:r>
              <a:r>
                <a:rPr lang="ru-RU" sz="2600" i="1" dirty="0" smtClean="0"/>
                <a:t>2015-2017 </a:t>
              </a:r>
              <a:r>
                <a:rPr lang="ru-RU" sz="2600" i="1" dirty="0"/>
                <a:t>гг.).</a:t>
              </a: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i="1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309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59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5516" y="1412776"/>
            <a:ext cx="8712968" cy="4382816"/>
            <a:chOff x="0" y="112847"/>
            <a:chExt cx="8712968" cy="2798640"/>
          </a:xfrm>
        </p:grpSpPr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0" y="112847"/>
              <a:ext cx="8712968" cy="2798640"/>
            </a:xfrm>
            <a:prstGeom prst="round2DiagRect">
              <a:avLst/>
            </a:prstGeom>
            <a:solidFill>
              <a:srgbClr val="9F2B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36618" y="249465"/>
              <a:ext cx="8439732" cy="2525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u="sng" dirty="0" smtClean="0"/>
                <a:t>Морина Лариса Павловна</a:t>
              </a:r>
              <a:endParaRPr lang="ru-RU" sz="3200" b="1" u="sng" dirty="0"/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/>
                <a:t>Ученая степень – </a:t>
              </a:r>
              <a:r>
                <a:rPr lang="ru-RU" sz="2600" i="1" kern="1200" dirty="0" smtClean="0"/>
                <a:t>доктор философских наук</a:t>
              </a: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dirty="0" smtClean="0"/>
                <a:t>Стаж научной и педагогической работы – </a:t>
              </a:r>
              <a:r>
                <a:rPr lang="ru-RU" sz="2600" i="1" dirty="0" smtClean="0"/>
                <a:t>14 лет и 9 мес.</a:t>
              </a: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/>
                <a:t>Количество публикаций – </a:t>
              </a:r>
              <a:r>
                <a:rPr lang="ru-RU" sz="2600" i="1" dirty="0" smtClean="0"/>
                <a:t>40</a:t>
              </a:r>
              <a:r>
                <a:rPr lang="ru-RU" sz="2600" i="1" kern="1200" dirty="0" smtClean="0"/>
                <a:t> (2 учебных издания, </a:t>
              </a:r>
              <a:r>
                <a:rPr lang="ru-RU" sz="2600" i="1" dirty="0" smtClean="0"/>
                <a:t>38</a:t>
              </a:r>
              <a:r>
                <a:rPr lang="ru-RU" sz="2600" i="1" kern="1200" dirty="0" smtClean="0"/>
                <a:t> научных трудов)</a:t>
              </a: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dirty="0"/>
                <a:t>Участие в научных конференциях – </a:t>
              </a:r>
              <a:r>
                <a:rPr lang="ru-RU" sz="2600" i="1" dirty="0"/>
                <a:t>3</a:t>
              </a:r>
              <a:r>
                <a:rPr lang="ru-RU" sz="2600" i="1" dirty="0" smtClean="0"/>
                <a:t> </a:t>
              </a:r>
              <a:r>
                <a:rPr lang="ru-RU" sz="2600" i="1" dirty="0"/>
                <a:t>(за </a:t>
              </a:r>
              <a:r>
                <a:rPr lang="ru-RU" sz="2600" i="1" dirty="0" smtClean="0"/>
                <a:t>2014-2016 </a:t>
              </a:r>
              <a:r>
                <a:rPr lang="ru-RU" sz="2600" i="1" dirty="0"/>
                <a:t>гг.).</a:t>
              </a: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i="1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159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 и массовые коммуникации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33736"/>
              </p:ext>
            </p:extLst>
          </p:nvPr>
        </p:nvGraphicFramePr>
        <p:xfrm>
          <a:off x="4572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5152635"/>
              </p:ext>
            </p:extLst>
          </p:nvPr>
        </p:nvGraphicFramePr>
        <p:xfrm>
          <a:off x="179404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88951512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речевой коммуникации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404" y="1915091"/>
            <a:ext cx="41765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Дускаева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Лилия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Рашидовна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«Высшая школа журналистики и массовых коммуникаций» СПбГУ</a:t>
            </a:r>
            <a:r>
              <a:rPr lang="en-US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 и массовые коммуникации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531913"/>
              </p:ext>
            </p:extLst>
          </p:nvPr>
        </p:nvGraphicFramePr>
        <p:xfrm>
          <a:off x="4572000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33015654"/>
              </p:ext>
            </p:extLst>
          </p:nvPr>
        </p:nvGraphicFramePr>
        <p:xfrm>
          <a:off x="179404" y="4149080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55248380"/>
              </p:ext>
            </p:extLst>
          </p:nvPr>
        </p:nvGraphicFramePr>
        <p:xfrm>
          <a:off x="4644000" y="1192026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84094"/>
            <a:ext cx="38884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связей с общественностью в бизнесе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404" y="1915091"/>
            <a:ext cx="41765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Гавра Дмитрий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Петрович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«Высшая школа журналистики и массовых коммуникаций» СПбГУ</a:t>
            </a:r>
            <a:r>
              <a:rPr lang="en-US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 и массовые коммуникации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932062"/>
              </p:ext>
            </p:extLst>
          </p:nvPr>
        </p:nvGraphicFramePr>
        <p:xfrm>
          <a:off x="4572000" y="422108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03547089"/>
              </p:ext>
            </p:extLst>
          </p:nvPr>
        </p:nvGraphicFramePr>
        <p:xfrm>
          <a:off x="179404" y="422108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16322001"/>
              </p:ext>
            </p:extLst>
          </p:nvPr>
        </p:nvGraphicFramePr>
        <p:xfrm>
          <a:off x="4644000" y="134076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899428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теории журналистики и массовых коммуникаций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404" y="1988840"/>
            <a:ext cx="41765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Корконосенко Сергей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Григорьевич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«Высшая школа журналистики и массовых коммуникаций» СПбГУ</a:t>
            </a:r>
            <a:r>
              <a:rPr lang="en-US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 и массовые коммуникации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05500"/>
              </p:ext>
            </p:extLst>
          </p:nvPr>
        </p:nvGraphicFramePr>
        <p:xfrm>
          <a:off x="4572000" y="422108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53545378"/>
              </p:ext>
            </p:extLst>
          </p:nvPr>
        </p:nvGraphicFramePr>
        <p:xfrm>
          <a:off x="179404" y="422108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50783349"/>
              </p:ext>
            </p:extLst>
          </p:nvPr>
        </p:nvGraphicFramePr>
        <p:xfrm>
          <a:off x="4644000" y="1340768"/>
          <a:ext cx="45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899428"/>
            <a:ext cx="3888432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400" dirty="0" err="1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медиадизайна</a:t>
            </a:r>
            <a:r>
              <a:rPr lang="ru-RU" sz="2400" dirty="0">
                <a:ln w="6350">
                  <a:noFill/>
                </a:ln>
                <a:solidFill>
                  <a:srgbClr val="9F2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информационных технологий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404" y="1988840"/>
            <a:ext cx="41765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Якунин Александр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Васильевич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выигранных за последние 3 года грантов российских и зарубежных фондов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проектов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СПбГУ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1;</a:t>
            </a:r>
          </a:p>
          <a:p>
            <a:r>
              <a:rPr lang="ru-R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голосования Ученого совета </a:t>
            </a: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«Высшая школа журналистики и массовых коммуникаций» СПбГУ</a:t>
            </a:r>
            <a:r>
              <a:rPr lang="en-US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«за» – «единогласно».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_01_SPbU_template_4x3_ру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9954</TotalTime>
  <Words>3697</Words>
  <Application>Microsoft Office PowerPoint</Application>
  <PresentationFormat>Экран (4:3)</PresentationFormat>
  <Paragraphs>689</Paragraphs>
  <Slides>59</Slides>
  <Notes>58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2016_01_SPbU_template_4x3_ру (1)</vt:lpstr>
      <vt:lpstr>  Выборы 25 сентября  Кандидаты на замещение  конкурсных научно-педагогических должностей   </vt:lpstr>
      <vt:lpstr>Презентация PowerPoint</vt:lpstr>
      <vt:lpstr>Факультет иностранных языков</vt:lpstr>
      <vt:lpstr>Юридический факультет</vt:lpstr>
      <vt:lpstr>Презентация PowerPoint</vt:lpstr>
      <vt:lpstr>СМИ и массовые коммуникации</vt:lpstr>
      <vt:lpstr>СМИ и массовые коммуникации</vt:lpstr>
      <vt:lpstr>СМИ и массовые коммуникации</vt:lpstr>
      <vt:lpstr>СМИ и массовые коммуникации</vt:lpstr>
      <vt:lpstr>Искусство. Искусствоведение</vt:lpstr>
      <vt:lpstr>История и археология</vt:lpstr>
      <vt:lpstr>История и археология</vt:lpstr>
      <vt:lpstr>История и археология</vt:lpstr>
      <vt:lpstr>Международные отношения</vt:lpstr>
      <vt:lpstr>Политологические науки</vt:lpstr>
      <vt:lpstr>Общая математика</vt:lpstr>
      <vt:lpstr>Прикладная математика</vt:lpstr>
      <vt:lpstr>Прикладная математика</vt:lpstr>
      <vt:lpstr>Прикладная математика</vt:lpstr>
      <vt:lpstr>Психологические науки</vt:lpstr>
      <vt:lpstr>Психологические науки</vt:lpstr>
      <vt:lpstr>Науки о языках и литературе</vt:lpstr>
      <vt:lpstr>Науки о языках и литературе</vt:lpstr>
      <vt:lpstr>Науки о языках и литературе</vt:lpstr>
      <vt:lpstr>Науки о языках и литературе</vt:lpstr>
      <vt:lpstr>Науки о языках и литературе</vt:lpstr>
      <vt:lpstr>Экономика и бизнес</vt:lpstr>
      <vt:lpstr>Экономика и бизнес</vt:lpstr>
      <vt:lpstr>Презентация PowerPoint</vt:lpstr>
      <vt:lpstr>Прикладная математика</vt:lpstr>
      <vt:lpstr>Компьютерные и информационные науки</vt:lpstr>
      <vt:lpstr>Компьютерные и информационные науки</vt:lpstr>
      <vt:lpstr>Общая математика</vt:lpstr>
      <vt:lpstr>Общая математика</vt:lpstr>
      <vt:lpstr>Математическая физика</vt:lpstr>
      <vt:lpstr>Физика и астрономия</vt:lpstr>
      <vt:lpstr>Философия, этика, религиоведение</vt:lpstr>
      <vt:lpstr>Востоковедение</vt:lpstr>
      <vt:lpstr>Науки о языках и литературе</vt:lpstr>
      <vt:lpstr>Науки о языках и литературе</vt:lpstr>
      <vt:lpstr>Экономика и бизнес</vt:lpstr>
      <vt:lpstr>Медицинские науки и общественное здравоохранение</vt:lpstr>
      <vt:lpstr>Управление и бизнес</vt:lpstr>
      <vt:lpstr>Международные отношения</vt:lpstr>
      <vt:lpstr>Социологические науки</vt:lpstr>
      <vt:lpstr>Науки о Земле и смежные экологические науки</vt:lpstr>
      <vt:lpstr>Политологические науки</vt:lpstr>
      <vt:lpstr>Презентация PowerPoint</vt:lpstr>
      <vt:lpstr>Компьютерные и информационные науки</vt:lpstr>
      <vt:lpstr>Общая математика </vt:lpstr>
      <vt:lpstr>Презентация PowerPoint</vt:lpstr>
      <vt:lpstr>Экономика и бизнес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Надежда Владимировна</dc:creator>
  <cp:lastModifiedBy>Васильева Надежда Владимировна</cp:lastModifiedBy>
  <cp:revision>1020</cp:revision>
  <cp:lastPrinted>2017-09-20T11:56:39Z</cp:lastPrinted>
  <dcterms:created xsi:type="dcterms:W3CDTF">2016-09-12T12:14:30Z</dcterms:created>
  <dcterms:modified xsi:type="dcterms:W3CDTF">2017-09-25T09:07:42Z</dcterms:modified>
</cp:coreProperties>
</file>